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65" r:id="rId6"/>
    <p:sldId id="263" r:id="rId7"/>
    <p:sldId id="259"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6" d="100"/>
          <a:sy n="116" d="100"/>
        </p:scale>
        <p:origin x="102"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10/30/2016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4886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803591" y="1283811"/>
            <a:ext cx="8699500" cy="5324535"/>
          </a:xfrm>
          <a:prstGeom prst="rect">
            <a:avLst/>
          </a:prstGeom>
        </p:spPr>
        <p:txBody>
          <a:bodyPr wrap="square">
            <a:spAutoFit/>
          </a:bodyPr>
          <a:lstStyle/>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ERASMUS+ PROGRAMME</a:t>
            </a:r>
            <a:endParaRPr lang="en-US"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KEY ACTION 2: COOPERATION FOR INNOVATION AND THE EXCHANGE OF GOOD PRACTICES</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STRATEGIC PARTNERSHIPS IN THE FIELD OF EDUCATION, TRAINING AND </a:t>
            </a:r>
            <a:r>
              <a:rPr lang="en-US" b="1" dirty="0" smtClean="0">
                <a:solidFill>
                  <a:schemeClr val="accent2">
                    <a:lumMod val="75000"/>
                  </a:schemeClr>
                </a:solidFill>
                <a:latin typeface="Calibri" panose="020F0502020204030204" pitchFamily="34" charset="0"/>
                <a:ea typeface="Times New Roman" panose="02020603050405020304" pitchFamily="18" charset="0"/>
              </a:rPr>
              <a:t>YOUTH</a:t>
            </a:r>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Multi-purpose </a:t>
            </a:r>
            <a:r>
              <a:rPr lang="en-US" sz="2400" dirty="0">
                <a:solidFill>
                  <a:schemeClr val="accent2">
                    <a:lumMod val="75000"/>
                  </a:schemeClr>
                </a:solidFill>
                <a:latin typeface="Calibri" panose="020F0502020204030204" pitchFamily="34" charset="0"/>
                <a:ea typeface="Times New Roman" panose="02020603050405020304" pitchFamily="18" charset="0"/>
              </a:rPr>
              <a:t>center for adult education in clean </a:t>
            </a:r>
            <a:r>
              <a:rPr lang="en-US" sz="2400" dirty="0" smtClean="0">
                <a:solidFill>
                  <a:schemeClr val="accent2">
                    <a:lumMod val="75000"/>
                  </a:schemeClr>
                </a:solidFill>
                <a:latin typeface="Calibri" panose="020F0502020204030204" pitchFamily="34" charset="0"/>
                <a:ea typeface="Times New Roman" panose="02020603050405020304" pitchFamily="18" charset="0"/>
              </a:rPr>
              <a:t>environment</a:t>
            </a: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ECO-Center</a:t>
            </a:r>
          </a:p>
          <a:p>
            <a:pPr algn="ctr" hangingPunct="0"/>
            <a:endParaRPr lang="en-US" sz="2400" b="1"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ARBEITSORIENTIERTE </a:t>
            </a:r>
            <a:r>
              <a:rPr lang="en-US" sz="24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SCHULUNGEN</a:t>
            </a:r>
          </a:p>
          <a:p>
            <a:pPr algn="ctr" hangingPunct="0"/>
            <a:r>
              <a:rPr lang="de-DE" sz="2400" b="1" dirty="0">
                <a:solidFill>
                  <a:schemeClr val="accent2">
                    <a:lumMod val="75000"/>
                  </a:schemeClr>
                </a:solidFill>
                <a:latin typeface="Calibri" panose="020F0502020204030204" pitchFamily="34" charset="0"/>
                <a:ea typeface="Times New Roman" panose="02020603050405020304" pitchFamily="18" charset="0"/>
                <a:cs typeface="Times New Roman" panose="02020603050405020304" pitchFamily="18" charset="0"/>
              </a:rPr>
              <a:t>UMWELTBEWUSSTSEIN UND DAS MANAGEMENT VON ARTGRENZEN ÜBERGREIFENDEN KRANKHEITSERREGERN, DIE MENSCHEN UND PFLANZEN INFIZIEREN KÖNNEN</a:t>
            </a:r>
            <a:endParaRPr lang="en-US" dirty="0">
              <a:solidFill>
                <a:schemeClr val="accent2">
                  <a:lumMod val="75000"/>
                </a:schemeClr>
              </a:solidFill>
            </a:endParaRPr>
          </a:p>
        </p:txBody>
      </p:sp>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795" y="128724"/>
            <a:ext cx="1049655" cy="361951"/>
          </a:xfrm>
          <a:prstGeom prst="rect">
            <a:avLst/>
          </a:prstGeom>
          <a:noFill/>
          <a:ln>
            <a:noFill/>
          </a:ln>
        </p:spPr>
      </p:pic>
      <p:pic>
        <p:nvPicPr>
          <p:cNvPr id="11" name="Picture 10"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14" y="128724"/>
            <a:ext cx="715645" cy="580390"/>
          </a:xfrm>
          <a:prstGeom prst="rect">
            <a:avLst/>
          </a:prstGeom>
          <a:noFill/>
          <a:ln>
            <a:noFill/>
          </a:ln>
        </p:spPr>
      </p:pic>
      <p:pic>
        <p:nvPicPr>
          <p:cNvPr id="9" name="Картина 1"/>
          <p:cNvPicPr/>
          <p:nvPr/>
        </p:nvPicPr>
        <p:blipFill rotWithShape="1">
          <a:blip r:embed="rId4"/>
          <a:srcRect l="3812" t="68296" r="66963" b="24080"/>
          <a:stretch/>
        </p:blipFill>
        <p:spPr bwMode="auto">
          <a:xfrm>
            <a:off x="7608772" y="140155"/>
            <a:ext cx="1682115" cy="3505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1871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571" y="704343"/>
            <a:ext cx="8674928" cy="340876"/>
          </a:xfrm>
        </p:spPr>
        <p:txBody>
          <a:bodyPr>
            <a:noAutofit/>
          </a:bodyPr>
          <a:lstStyle/>
          <a:p>
            <a:pPr algn="ctr"/>
            <a:r>
              <a:rPr lang="en-US" sz="18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ZIELGRUPPEN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sp>
        <p:nvSpPr>
          <p:cNvPr id="4" name="Rectangle 3"/>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967199167"/>
              </p:ext>
            </p:extLst>
          </p:nvPr>
        </p:nvGraphicFramePr>
        <p:xfrm>
          <a:off x="367471" y="1070619"/>
          <a:ext cx="8875271" cy="5177536"/>
        </p:xfrm>
        <a:graphic>
          <a:graphicData uri="http://schemas.openxmlformats.org/drawingml/2006/table">
            <a:tbl>
              <a:tblPr firstRow="1" firstCol="1" bandRow="1">
                <a:tableStyleId>{5C22544A-7EE6-4342-B048-85BDC9FD1C3A}</a:tableStyleId>
              </a:tblPr>
              <a:tblGrid>
                <a:gridCol w="1969329">
                  <a:extLst>
                    <a:ext uri="{9D8B030D-6E8A-4147-A177-3AD203B41FA5}">
                      <a16:colId xmlns:a16="http://schemas.microsoft.com/office/drawing/2014/main" val="20000"/>
                    </a:ext>
                  </a:extLst>
                </a:gridCol>
                <a:gridCol w="6905942">
                  <a:extLst>
                    <a:ext uri="{9D8B030D-6E8A-4147-A177-3AD203B41FA5}">
                      <a16:colId xmlns:a16="http://schemas.microsoft.com/office/drawing/2014/main" val="20001"/>
                    </a:ext>
                  </a:extLst>
                </a:gridCol>
              </a:tblGrid>
              <a:tr h="121295">
                <a:tc>
                  <a:txBody>
                    <a:bodyPr/>
                    <a:lstStyle/>
                    <a:p>
                      <a:pPr marL="0" marR="0">
                        <a:lnSpc>
                          <a:spcPct val="115000"/>
                        </a:lnSpc>
                        <a:spcBef>
                          <a:spcPts val="0"/>
                        </a:spcBef>
                        <a:spcAft>
                          <a:spcPts val="0"/>
                        </a:spcAft>
                      </a:pPr>
                      <a:r>
                        <a:rPr lang="en-US" sz="1200" dirty="0" err="1" smtClean="0">
                          <a:effectLst/>
                          <a:latin typeface="Calibri" panose="020F0502020204030204" pitchFamily="34" charset="0"/>
                        </a:rPr>
                        <a:t>Zielgruppen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gn="ctr">
                        <a:lnSpc>
                          <a:spcPct val="115000"/>
                        </a:lnSpc>
                        <a:spcBef>
                          <a:spcPts val="0"/>
                        </a:spcBef>
                        <a:spcAft>
                          <a:spcPts val="0"/>
                        </a:spcAft>
                      </a:pPr>
                      <a:r>
                        <a:rPr lang="en-US" sz="1200" dirty="0" smtClean="0">
                          <a:effectLst/>
                          <a:latin typeface="Calibri" panose="020F0502020204030204" pitchFamily="34" charset="0"/>
                        </a:rPr>
                        <a:t>ISCO</a:t>
                      </a:r>
                    </a:p>
                    <a:p>
                      <a:pPr marL="0" marR="0" algn="ctr">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0"/>
                  </a:ext>
                </a:extLst>
              </a:tr>
              <a:tr h="849064">
                <a:tc>
                  <a:txBody>
                    <a:bodyPr/>
                    <a:lstStyle/>
                    <a:p>
                      <a:pPr marL="0" marR="0">
                        <a:lnSpc>
                          <a:spcPct val="115000"/>
                        </a:lnSpc>
                        <a:spcBef>
                          <a:spcPts val="0"/>
                        </a:spcBef>
                        <a:spcAft>
                          <a:spcPts val="0"/>
                        </a:spcAft>
                      </a:pPr>
                      <a:r>
                        <a:rPr lang="de-DE" sz="1200" dirty="0" smtClean="0">
                          <a:effectLst/>
                          <a:latin typeface="Calibri" panose="020F0502020204030204" pitchFamily="34" charset="0"/>
                        </a:rPr>
                        <a:t>Lehrer/ Trainer in der Erwachsenenbildung:</a:t>
                      </a:r>
                    </a:p>
                    <a:p>
                      <a:pPr marL="0" marR="0">
                        <a:lnSpc>
                          <a:spcPct val="115000"/>
                        </a:lnSpc>
                        <a:spcBef>
                          <a:spcPts val="0"/>
                        </a:spcBef>
                        <a:spcAft>
                          <a:spcPts val="0"/>
                        </a:spcAft>
                      </a:pPr>
                      <a:r>
                        <a:rPr lang="de-DE" sz="1200" dirty="0" smtClean="0">
                          <a:effectLst/>
                          <a:latin typeface="Calibri" panose="020F0502020204030204" pitchFamily="34" charset="0"/>
                        </a:rPr>
                        <a:t>   Biologie </a:t>
                      </a:r>
                      <a:endParaRPr lang="de-DE" sz="1200" dirty="0" smtClean="0">
                        <a:effectLst/>
                        <a:latin typeface="Calibri" panose="020F0502020204030204" pitchFamily="34" charset="0"/>
                      </a:endParaRPr>
                    </a:p>
                    <a:p>
                      <a:pPr marL="0" marR="0">
                        <a:lnSpc>
                          <a:spcPct val="115000"/>
                        </a:lnSpc>
                        <a:spcBef>
                          <a:spcPts val="0"/>
                        </a:spcBef>
                        <a:spcAft>
                          <a:spcPts val="0"/>
                        </a:spcAft>
                      </a:pPr>
                      <a:r>
                        <a:rPr lang="de-DE" sz="1200" dirty="0" smtClean="0">
                          <a:effectLst/>
                          <a:latin typeface="Calibri" panose="020F0502020204030204" pitchFamily="34" charset="0"/>
                        </a:rPr>
                        <a:t>Anbieter von Erwachsenenbildung</a:t>
                      </a:r>
                    </a:p>
                    <a:p>
                      <a:pPr marL="0" marR="0">
                        <a:lnSpc>
                          <a:spcPct val="115000"/>
                        </a:lnSpc>
                        <a:spcBef>
                          <a:spcPts val="0"/>
                        </a:spcBef>
                        <a:spcAft>
                          <a:spcPts val="0"/>
                        </a:spcAft>
                      </a:pPr>
                      <a:r>
                        <a:rPr lang="de-DE" sz="1200" dirty="0" smtClean="0">
                          <a:effectLst/>
                          <a:latin typeface="Calibri" panose="020F0502020204030204" pitchFamily="34" charset="0"/>
                        </a:rPr>
                        <a:t>   Wissenschaftsbildung </a:t>
                      </a:r>
                      <a:endParaRPr lang="de-DE" sz="1200" dirty="0" smtClean="0">
                        <a:effectLst/>
                        <a:latin typeface="Calibri" panose="020F0502020204030204" pitchFamily="34" charset="0"/>
                      </a:endParaRPr>
                    </a:p>
                  </a:txBody>
                  <a:tcPr marL="43148" marR="43148" marT="0" marB="0"/>
                </a:tc>
                <a:tc>
                  <a:txBody>
                    <a:bodyPr/>
                    <a:lstStyle/>
                    <a:p>
                      <a:pPr marL="0" marR="0">
                        <a:lnSpc>
                          <a:spcPct val="115000"/>
                        </a:lnSpc>
                        <a:spcBef>
                          <a:spcPts val="0"/>
                        </a:spcBef>
                        <a:spcAft>
                          <a:spcPts val="0"/>
                        </a:spcAft>
                      </a:pPr>
                      <a:r>
                        <a:rPr lang="en-GB" sz="1200" b="1" dirty="0">
                          <a:effectLst/>
                          <a:latin typeface="Calibri" panose="020F0502020204030204" pitchFamily="34" charset="0"/>
                        </a:rPr>
                        <a:t>ISCO 2320: </a:t>
                      </a:r>
                      <a:r>
                        <a:rPr lang="en-GB" sz="1200" b="1" dirty="0" err="1" smtClean="0">
                          <a:effectLst/>
                          <a:latin typeface="Calibri" panose="020F0502020204030204" pitchFamily="34" charset="0"/>
                        </a:rPr>
                        <a:t>Öffentliche</a:t>
                      </a:r>
                      <a:r>
                        <a:rPr lang="en-GB" sz="1200" b="1" dirty="0" smtClean="0">
                          <a:effectLst/>
                          <a:latin typeface="Calibri" panose="020F0502020204030204" pitchFamily="34" charset="0"/>
                        </a:rPr>
                        <a:t> Gesundheit </a:t>
                      </a:r>
                    </a:p>
                    <a:p>
                      <a:pPr marL="0" marR="0" indent="0" algn="l" defTabSz="457200" rtl="0" eaLnBrk="1" fontAlgn="auto" latinLnBrk="0" hangingPunct="1">
                        <a:lnSpc>
                          <a:spcPct val="115000"/>
                        </a:lnSpc>
                        <a:spcBef>
                          <a:spcPts val="0"/>
                        </a:spcBef>
                        <a:spcAft>
                          <a:spcPts val="0"/>
                        </a:spcAft>
                        <a:buClrTx/>
                        <a:buSzTx/>
                        <a:buFontTx/>
                        <a:buNone/>
                        <a:tabLst/>
                        <a:defRPr/>
                      </a:pPr>
                      <a:r>
                        <a:rPr lang="de-DE" sz="1200" dirty="0" smtClean="0">
                          <a:effectLst/>
                          <a:latin typeface="Calibri" panose="020F0502020204030204" pitchFamily="34" charset="0"/>
                        </a:rPr>
                        <a:t>Berufsschullehrer unterrichten oder organisieren Inhalte der Berufsausbildung oder von beruflichen Themen bei Erwachsenen und Weiterbildungseinrichtungen und älteren Schülern in weiterführenden Schulen und Hochschulen. Sie bereiten die Schüler für die Beschäftigung in bestimmten Berufen oder Berufsfeldern vor, für die eine Universitäts- oder Hochschulbildung normalerweise nicht erforderlich ist.</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1"/>
                  </a:ext>
                </a:extLst>
              </a:tr>
              <a:tr h="686299">
                <a:tc rowSpan="4">
                  <a:txBody>
                    <a:bodyPr/>
                    <a:lstStyle/>
                    <a:p>
                      <a:pPr marL="0" marR="0">
                        <a:lnSpc>
                          <a:spcPct val="115000"/>
                        </a:lnSpc>
                        <a:spcBef>
                          <a:spcPts val="0"/>
                        </a:spcBef>
                        <a:spcAft>
                          <a:spcPts val="0"/>
                        </a:spcAft>
                      </a:pPr>
                      <a:r>
                        <a:rPr lang="de-DE" sz="1200" dirty="0" smtClean="0">
                          <a:effectLst/>
                          <a:latin typeface="Calibri" panose="020F0502020204030204" pitchFamily="34" charset="0"/>
                        </a:rPr>
                        <a:t>Berufsberater, Berater, Prüfer; Schulleiter / Rektoren: </a:t>
                      </a:r>
                    </a:p>
                    <a:p>
                      <a:pPr marL="0" marR="0">
                        <a:lnSpc>
                          <a:spcPct val="115000"/>
                        </a:lnSpc>
                        <a:spcBef>
                          <a:spcPts val="0"/>
                        </a:spcBef>
                        <a:spcAft>
                          <a:spcPts val="0"/>
                        </a:spcAft>
                      </a:pPr>
                      <a:r>
                        <a:rPr lang="en-GB" sz="1200" baseline="0" dirty="0" smtClean="0">
                          <a:effectLst/>
                          <a:latin typeface="Calibri" panose="020F0502020204030204" pitchFamily="34" charset="0"/>
                        </a:rPr>
                        <a:t>   </a:t>
                      </a:r>
                      <a:r>
                        <a:rPr lang="en-US" sz="1200" baseline="0" dirty="0" err="1" smtClean="0">
                          <a:effectLst/>
                          <a:latin typeface="Calibri" panose="020F0502020204030204" pitchFamily="34" charset="0"/>
                        </a:rPr>
                        <a:t>Umweltethik</a:t>
                      </a:r>
                      <a:endParaRPr lang="en-US" sz="1200" baseline="0" dirty="0" smtClean="0">
                        <a:effectLst/>
                        <a:latin typeface="Calibri" panose="020F0502020204030204" pitchFamily="34" charset="0"/>
                      </a:endParaRPr>
                    </a:p>
                    <a:p>
                      <a:pPr marL="0" marR="0">
                        <a:lnSpc>
                          <a:spcPct val="115000"/>
                        </a:lnSpc>
                        <a:spcBef>
                          <a:spcPts val="0"/>
                        </a:spcBef>
                        <a:spcAft>
                          <a:spcPts val="0"/>
                        </a:spcAft>
                      </a:pP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Öffentliche Gesundheit </a:t>
                      </a:r>
                    </a:p>
                    <a:p>
                      <a:pPr marL="0" marR="0">
                        <a:lnSpc>
                          <a:spcPct val="115000"/>
                        </a:lnSpc>
                        <a:spcBef>
                          <a:spcPts val="0"/>
                        </a:spcBef>
                        <a:spcAft>
                          <a:spcPts val="0"/>
                        </a:spcAft>
                      </a:pP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200" baseline="0" dirty="0" err="1" smtClean="0">
                          <a:effectLst/>
                          <a:latin typeface="Calibri" panose="020F0502020204030204" pitchFamily="34" charset="0"/>
                          <a:ea typeface="Calibri" panose="020F0502020204030204" pitchFamily="34" charset="0"/>
                          <a:cs typeface="Times New Roman" panose="02020603050405020304" pitchFamily="18" charset="0"/>
                        </a:rPr>
                        <a:t>Gesetzgebung</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de-DE" sz="1200" dirty="0" smtClean="0">
                        <a:effectLst/>
                        <a:latin typeface="Calibri" panose="020F0502020204030204" pitchFamily="34" charset="0"/>
                      </a:endParaRPr>
                    </a:p>
                    <a:p>
                      <a:pPr marL="0" marR="0">
                        <a:lnSpc>
                          <a:spcPct val="115000"/>
                        </a:lnSpc>
                        <a:spcBef>
                          <a:spcPts val="0"/>
                        </a:spcBef>
                        <a:spcAft>
                          <a:spcPts val="0"/>
                        </a:spcAft>
                      </a:pPr>
                      <a:endParaRPr lang="de-DE" sz="1200" dirty="0" smtClean="0">
                        <a:effectLst/>
                        <a:latin typeface="Calibri" panose="020F0502020204030204" pitchFamily="34" charset="0"/>
                      </a:endParaRPr>
                    </a:p>
                  </a:txBody>
                  <a:tcPr marL="43148" marR="43148" marT="0" marB="0"/>
                </a:tc>
                <a:tc>
                  <a:txBody>
                    <a:bodyPr/>
                    <a:lstStyle/>
                    <a:p>
                      <a:pPr marL="0" marR="0">
                        <a:lnSpc>
                          <a:spcPct val="100000"/>
                        </a:lnSpc>
                        <a:spcBef>
                          <a:spcPts val="600"/>
                        </a:spcBef>
                        <a:spcAft>
                          <a:spcPts val="0"/>
                        </a:spcAft>
                      </a:pPr>
                      <a:r>
                        <a:rPr lang="de-DE" sz="1200" b="1" dirty="0" smtClean="0">
                          <a:effectLst/>
                          <a:latin typeface="Calibri" panose="020F0502020204030204" pitchFamily="34" charset="0"/>
                          <a:ea typeface="Calibri" panose="020F0502020204030204" pitchFamily="34" charset="0"/>
                          <a:cs typeface="Times New Roman" panose="02020603050405020304" pitchFamily="18" charset="0"/>
                        </a:rPr>
                        <a:t>ISCO 2423: Experten für Personal und Karriere </a:t>
                      </a:r>
                    </a:p>
                    <a:p>
                      <a:pPr marL="0" marR="0">
                        <a:lnSpc>
                          <a:spcPct val="100000"/>
                        </a:lnSpc>
                        <a:spcBef>
                          <a:spcPts val="60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Experten für Personal und Karriere bieten professionelle Dienstleistungen für Unternehmen zur Personalpolitik wie zum Beipiel Personalbeschaffung oder -entwicklung, berufliche Analysen und Berufsberatung.</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2"/>
                  </a:ext>
                </a:extLst>
              </a:tr>
              <a:tr h="849064">
                <a:tc vMerge="1">
                  <a:txBody>
                    <a:bodyPr/>
                    <a:lstStyle/>
                    <a:p>
                      <a:endParaRPr lang="en-US"/>
                    </a:p>
                  </a:txBody>
                  <a:tcPr/>
                </a:tc>
                <a:tc>
                  <a:txBody>
                    <a:bodyPr/>
                    <a:lstStyle/>
                    <a:p>
                      <a:pPr marL="0" marR="0">
                        <a:lnSpc>
                          <a:spcPct val="100000"/>
                        </a:lnSpc>
                        <a:spcBef>
                          <a:spcPts val="600"/>
                        </a:spcBef>
                        <a:spcAft>
                          <a:spcPts val="0"/>
                        </a:spcAft>
                      </a:pPr>
                      <a:r>
                        <a:rPr lang="de-DE" sz="1200" b="1" dirty="0" smtClean="0">
                          <a:effectLst/>
                          <a:latin typeface="Calibri" panose="020F0502020204030204" pitchFamily="34" charset="0"/>
                        </a:rPr>
                        <a:t>ISCO 2424: Experten für Weiterbildung und Personalentwicklung </a:t>
                      </a:r>
                    </a:p>
                    <a:p>
                      <a:pPr marL="0" marR="0">
                        <a:lnSpc>
                          <a:spcPct val="100000"/>
                        </a:lnSpc>
                        <a:spcBef>
                          <a:spcPts val="600"/>
                        </a:spcBef>
                        <a:spcAft>
                          <a:spcPts val="0"/>
                        </a:spcAft>
                      </a:pPr>
                      <a:r>
                        <a:rPr lang="de-DE" sz="1200" b="0" dirty="0" smtClean="0">
                          <a:effectLst/>
                          <a:latin typeface="Calibri" panose="020F0502020204030204" pitchFamily="34" charset="0"/>
                        </a:rPr>
                        <a:t>Experten für Weiterbildung und Personalentwicklung planen, entwickeln, implementieren und  bewerten Ausbildung und Entwicklungsprogramme, um dafür zu sorgen, dass Management und Mitarbeiter die Fähigkeiten erwerben, um die Kompetenzen zu entwickeln, die von Organisationen für erforderlich gehalten werden, um die organisatorischen Ziele zu erreichen.</a:t>
                      </a:r>
                    </a:p>
                  </a:txBody>
                  <a:tcPr marL="43148" marR="43148" marT="0" marB="0"/>
                </a:tc>
                <a:extLst>
                  <a:ext uri="{0D108BD9-81ED-4DB2-BD59-A6C34878D82A}">
                    <a16:rowId xmlns:a16="http://schemas.microsoft.com/office/drawing/2014/main" val="10003"/>
                  </a:ext>
                </a:extLst>
              </a:tr>
              <a:tr h="801936">
                <a:tc vMerge="1">
                  <a:txBody>
                    <a:bodyPr/>
                    <a:lstStyle/>
                    <a:p>
                      <a:endParaRPr lang="en-US"/>
                    </a:p>
                  </a:txBody>
                  <a:tcPr/>
                </a:tc>
                <a:tc>
                  <a:txBody>
                    <a:bodyPr/>
                    <a:lstStyle/>
                    <a:p>
                      <a:pPr marL="0" marR="0">
                        <a:lnSpc>
                          <a:spcPct val="100000"/>
                        </a:lnSpc>
                        <a:spcBef>
                          <a:spcPts val="600"/>
                        </a:spcBef>
                        <a:spcAft>
                          <a:spcPts val="0"/>
                        </a:spcAft>
                      </a:pPr>
                      <a:r>
                        <a:rPr lang="de-DE" sz="1200" b="1" dirty="0" smtClean="0">
                          <a:effectLst/>
                          <a:latin typeface="Calibri" panose="020F0502020204030204" pitchFamily="34" charset="0"/>
                        </a:rPr>
                        <a:t>ISCO 1345: Ausbildungsmanager / Schulleiter</a:t>
                      </a:r>
                    </a:p>
                    <a:p>
                      <a:pPr marL="0" marR="0">
                        <a:lnSpc>
                          <a:spcPct val="100000"/>
                        </a:lnSpc>
                        <a:spcBef>
                          <a:spcPts val="600"/>
                        </a:spcBef>
                        <a:spcAft>
                          <a:spcPts val="0"/>
                        </a:spcAft>
                      </a:pPr>
                      <a:r>
                        <a:rPr lang="de-DE" sz="1200" b="0" dirty="0" smtClean="0">
                          <a:effectLst/>
                          <a:latin typeface="Calibri" panose="020F0502020204030204" pitchFamily="34" charset="0"/>
                        </a:rPr>
                        <a:t>Education Manager planen, leiten, koordinieren und bewerten die pädagogischen und administrativen Aspekte der Bildungseinrichtungen, der Grund- und weiterführenden Schulen, Hochschulen und Fakultäten und Fachbereichen in Universitäten und anderen Bildungseinrichtungen. </a:t>
                      </a:r>
                    </a:p>
                  </a:txBody>
                  <a:tcPr marL="43148" marR="43148" marT="0" marB="0"/>
                </a:tc>
                <a:extLst>
                  <a:ext uri="{0D108BD9-81ED-4DB2-BD59-A6C34878D82A}">
                    <a16:rowId xmlns:a16="http://schemas.microsoft.com/office/drawing/2014/main" val="10004"/>
                  </a:ext>
                </a:extLst>
              </a:tr>
              <a:tr h="889000">
                <a:tc vMerge="1">
                  <a:txBody>
                    <a:bodyPr/>
                    <a:lstStyle/>
                    <a:p>
                      <a:endParaRPr lang="en-US"/>
                    </a:p>
                  </a:txBody>
                  <a:tcPr/>
                </a:tc>
                <a:tc>
                  <a:txBody>
                    <a:bodyPr/>
                    <a:lstStyle/>
                    <a:p>
                      <a:pPr marL="0" marR="0">
                        <a:lnSpc>
                          <a:spcPct val="100000"/>
                        </a:lnSpc>
                        <a:spcBef>
                          <a:spcPts val="600"/>
                        </a:spcBef>
                        <a:spcAft>
                          <a:spcPts val="0"/>
                        </a:spcAft>
                      </a:pPr>
                      <a:r>
                        <a:rPr lang="en-GB" sz="1200" b="1" dirty="0">
                          <a:effectLst/>
                          <a:latin typeface="Calibri" panose="020F0502020204030204" pitchFamily="34" charset="0"/>
                        </a:rPr>
                        <a:t>ISCO 2351 </a:t>
                      </a:r>
                      <a:r>
                        <a:rPr lang="en-GB" sz="1200" b="1" dirty="0" err="1" smtClean="0">
                          <a:effectLst/>
                          <a:latin typeface="Calibri" panose="020F0502020204030204" pitchFamily="34" charset="0"/>
                        </a:rPr>
                        <a:t>Spezialisten</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für</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Ausbildungsmethoden</a:t>
                      </a:r>
                      <a:endParaRPr lang="en-US" sz="1200" b="1" dirty="0">
                        <a:effectLst/>
                        <a:latin typeface="Calibri" panose="020F0502020204030204" pitchFamily="34" charset="0"/>
                      </a:endParaRPr>
                    </a:p>
                    <a:p>
                      <a:pPr marL="0" marR="0">
                        <a:lnSpc>
                          <a:spcPct val="100000"/>
                        </a:lnSpc>
                        <a:spcBef>
                          <a:spcPts val="0"/>
                        </a:spcBef>
                        <a:spcAft>
                          <a:spcPts val="600"/>
                        </a:spcAft>
                      </a:pPr>
                      <a:r>
                        <a:rPr lang="de-DE" sz="1200" dirty="0" smtClean="0">
                          <a:effectLst/>
                          <a:latin typeface="Calibri" panose="020F0502020204030204" pitchFamily="34" charset="0"/>
                        </a:rPr>
                        <a:t>Spezialisten für Ausbildungsmethoden forschen und entwickeln oder beraten über Lehrmethoden, Kurse und Hilfsmittel. Sie überprüfen und untersuchen die Arbeiten der Lehrer, die Funktionsweise der Bildungseinrichtungen und die erzielten Ergebnisse und empfehlen Änderungen und Verbesserungen.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5"/>
                  </a:ext>
                </a:extLst>
              </a:tr>
            </a:tbl>
          </a:graphicData>
        </a:graphic>
      </p:graphicFrame>
      <p:grpSp>
        <p:nvGrpSpPr>
          <p:cNvPr id="9" name="Group 8"/>
          <p:cNvGrpSpPr/>
          <p:nvPr/>
        </p:nvGrpSpPr>
        <p:grpSpPr>
          <a:xfrm>
            <a:off x="725725" y="96976"/>
            <a:ext cx="8275092" cy="580390"/>
            <a:chOff x="939800" y="128724"/>
            <a:chExt cx="8275092" cy="580390"/>
          </a:xfrm>
        </p:grpSpPr>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125022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571" y="704343"/>
            <a:ext cx="8674928" cy="340876"/>
          </a:xfrm>
        </p:spPr>
        <p:txBody>
          <a:bodyPr>
            <a:noAutofit/>
          </a:bodyPr>
          <a:lstStyle/>
          <a:p>
            <a:pPr algn="ctr"/>
            <a:r>
              <a:rPr lang="en-US" sz="18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ZIELGRUPPEN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sp>
        <p:nvSpPr>
          <p:cNvPr id="4" name="Rectangle 3"/>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705841586"/>
              </p:ext>
            </p:extLst>
          </p:nvPr>
        </p:nvGraphicFramePr>
        <p:xfrm>
          <a:off x="367471" y="1070619"/>
          <a:ext cx="8875271" cy="5128576"/>
        </p:xfrm>
        <a:graphic>
          <a:graphicData uri="http://schemas.openxmlformats.org/drawingml/2006/table">
            <a:tbl>
              <a:tblPr firstRow="1" firstCol="1" bandRow="1">
                <a:tableStyleId>{5C22544A-7EE6-4342-B048-85BDC9FD1C3A}</a:tableStyleId>
              </a:tblPr>
              <a:tblGrid>
                <a:gridCol w="1969329">
                  <a:extLst>
                    <a:ext uri="{9D8B030D-6E8A-4147-A177-3AD203B41FA5}">
                      <a16:colId xmlns:a16="http://schemas.microsoft.com/office/drawing/2014/main" val="20000"/>
                    </a:ext>
                  </a:extLst>
                </a:gridCol>
                <a:gridCol w="6905942">
                  <a:extLst>
                    <a:ext uri="{9D8B030D-6E8A-4147-A177-3AD203B41FA5}">
                      <a16:colId xmlns:a16="http://schemas.microsoft.com/office/drawing/2014/main" val="20001"/>
                    </a:ext>
                  </a:extLst>
                </a:gridCol>
              </a:tblGrid>
              <a:tr h="371305">
                <a:tc>
                  <a:txBody>
                    <a:bodyPr/>
                    <a:lstStyle/>
                    <a:p>
                      <a:pPr marL="0" marR="0">
                        <a:lnSpc>
                          <a:spcPct val="115000"/>
                        </a:lnSpc>
                        <a:spcBef>
                          <a:spcPts val="0"/>
                        </a:spcBef>
                        <a:spcAft>
                          <a:spcPts val="0"/>
                        </a:spcAft>
                      </a:pPr>
                      <a:r>
                        <a:rPr lang="en-US" sz="1200" dirty="0" err="1" smtClean="0">
                          <a:effectLst/>
                          <a:latin typeface="Calibri" panose="020F0502020204030204" pitchFamily="34" charset="0"/>
                        </a:rPr>
                        <a:t>Zielgruppen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gn="ctr">
                        <a:lnSpc>
                          <a:spcPct val="115000"/>
                        </a:lnSpc>
                        <a:spcBef>
                          <a:spcPts val="0"/>
                        </a:spcBef>
                        <a:spcAft>
                          <a:spcPts val="0"/>
                        </a:spcAft>
                      </a:pPr>
                      <a:r>
                        <a:rPr lang="en-US" sz="1200" dirty="0" smtClean="0">
                          <a:effectLst/>
                          <a:latin typeface="Calibri" panose="020F0502020204030204" pitchFamily="34" charset="0"/>
                        </a:rPr>
                        <a:t>ISCO</a:t>
                      </a:r>
                    </a:p>
                    <a:p>
                      <a:pPr marL="0" marR="0" algn="ctr">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0"/>
                  </a:ext>
                </a:extLst>
              </a:tr>
              <a:tr h="846715">
                <a:tc rowSpan="4">
                  <a:txBody>
                    <a:bodyPr/>
                    <a:lstStyle/>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Bildungsmanager; anderes Managementpersonal in</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Erwachsenenbildungseinrichtungen; nicht</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unterrichtendes Verwaltungspersonal:</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Management</a:t>
                      </a:r>
                      <a:endParaRPr lang="de-DE"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ISCO 1345 </a:t>
                      </a:r>
                      <a:r>
                        <a:rPr kumimoji="0" lang="en-GB" sz="1200" b="1"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Ausbildungsmanager</a:t>
                      </a:r>
                      <a:r>
                        <a:rPr kumimoji="0" lang="en-GB"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 / </a:t>
                      </a:r>
                      <a:r>
                        <a:rPr kumimoji="0" lang="en-GB" sz="1200" b="1"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Schulleiter</a:t>
                      </a:r>
                      <a:endPar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14000"/>
                        </a:lnSpc>
                        <a:spcBef>
                          <a:spcPts val="0"/>
                        </a:spcBef>
                        <a:spcAft>
                          <a:spcPts val="60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Education Manager planen, leiten, koordinieren und bewerten die pädagogischen und administrativen Aspekte der Bildungseinrichtungen, der Grund- und weiterführenden Schulen, Hochschulen und Fakultäten und Fachbereichen in Universitäten und anderen Bildungseinrichtungen.</a:t>
                      </a:r>
                      <a:r>
                        <a:rPr kumimoji="0" lang="en-GB" sz="12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 </a:t>
                      </a:r>
                    </a:p>
                    <a:p>
                      <a:pPr marL="0" marR="0" lvl="0" indent="0" algn="l" defTabSz="457200" rtl="0" eaLnBrk="1" fontAlgn="auto" latinLnBrk="0" hangingPunct="1">
                        <a:lnSpc>
                          <a:spcPct val="114000"/>
                        </a:lnSpc>
                        <a:spcBef>
                          <a:spcPts val="0"/>
                        </a:spcBef>
                        <a:spcAft>
                          <a:spcPts val="60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1"/>
                  </a:ext>
                </a:extLst>
              </a:tr>
              <a:tr h="753812">
                <a:tc vMerge="1">
                  <a:txBody>
                    <a:bodyPr/>
                    <a:lstStyle/>
                    <a:p>
                      <a:pPr marL="0" marR="0">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nSpc>
                          <a:spcPct val="115000"/>
                        </a:lnSpc>
                        <a:spcBef>
                          <a:spcPts val="0"/>
                        </a:spcBef>
                        <a:spcAft>
                          <a:spcPts val="0"/>
                        </a:spcAft>
                      </a:pPr>
                      <a:r>
                        <a:rPr lang="en-GB" sz="1200" b="1" dirty="0" smtClean="0">
                          <a:effectLst/>
                          <a:latin typeface="Calibri" panose="020F0502020204030204" pitchFamily="34" charset="0"/>
                        </a:rPr>
                        <a:t>ISCO 2421: </a:t>
                      </a:r>
                      <a:r>
                        <a:rPr lang="de-DE" sz="1200" b="1" dirty="0" smtClean="0">
                          <a:effectLst/>
                          <a:latin typeface="Calibri" panose="020F0502020204030204" pitchFamily="34" charset="0"/>
                        </a:rPr>
                        <a:t>Management- und Organisationsanalysten</a:t>
                      </a:r>
                    </a:p>
                    <a:p>
                      <a:pPr marL="0" marR="0">
                        <a:lnSpc>
                          <a:spcPct val="115000"/>
                        </a:lnSpc>
                        <a:spcBef>
                          <a:spcPts val="0"/>
                        </a:spcBef>
                        <a:spcAft>
                          <a:spcPts val="0"/>
                        </a:spcAft>
                      </a:pPr>
                      <a:r>
                        <a:rPr lang="de-DE" sz="1200" b="0" dirty="0" smtClean="0">
                          <a:effectLst/>
                          <a:latin typeface="Calibri" panose="020F0502020204030204" pitchFamily="34" charset="0"/>
                        </a:rPr>
                        <a:t>Management- und Organisationsanalysten unterstützen Organisationen, um größere Effizienz zu erreichen und organisatorische Probleme zu lösen. Sie studieren Organisationsstrukturen, Verfahren, Systeme und Verfahren</a:t>
                      </a:r>
                      <a:r>
                        <a:rPr lang="de-DE" sz="1200" b="1" dirty="0" smtClean="0">
                          <a:effectLst/>
                          <a:latin typeface="Calibri" panose="020F0502020204030204" pitchFamily="34" charset="0"/>
                        </a:rPr>
                        <a:t>.</a:t>
                      </a:r>
                    </a:p>
                    <a:p>
                      <a:pPr marL="0" marR="0">
                        <a:lnSpc>
                          <a:spcPct val="115000"/>
                        </a:lnSpc>
                        <a:spcBef>
                          <a:spcPts val="0"/>
                        </a:spcBef>
                        <a:spcAft>
                          <a:spcPts val="0"/>
                        </a:spcAft>
                      </a:pPr>
                      <a:endParaRPr lang="de-DE" sz="1200" b="1" dirty="0" smtClean="0">
                        <a:effectLst/>
                        <a:latin typeface="Calibri" panose="020F0502020204030204" pitchFamily="34" charset="0"/>
                      </a:endParaRPr>
                    </a:p>
                  </a:txBody>
                  <a:tcPr marL="43148" marR="43148" marT="0" marB="0"/>
                </a:tc>
                <a:extLst>
                  <a:ext uri="{0D108BD9-81ED-4DB2-BD59-A6C34878D82A}">
                    <a16:rowId xmlns:a16="http://schemas.microsoft.com/office/drawing/2014/main" val="10002"/>
                  </a:ext>
                </a:extLst>
              </a:tr>
              <a:tr h="831538">
                <a:tc vMerge="1">
                  <a:txBody>
                    <a:bodyPr/>
                    <a:lstStyle/>
                    <a:p>
                      <a:endParaRPr lang="en-US"/>
                    </a:p>
                  </a:txBody>
                  <a:tcPr/>
                </a:tc>
                <a:tc>
                  <a:txBody>
                    <a:bodyPr/>
                    <a:lstStyle/>
                    <a:p>
                      <a:pPr marL="0" marR="0">
                        <a:lnSpc>
                          <a:spcPct val="114000"/>
                        </a:lnSpc>
                        <a:spcBef>
                          <a:spcPts val="600"/>
                        </a:spcBef>
                        <a:spcAft>
                          <a:spcPts val="0"/>
                        </a:spcAft>
                      </a:pPr>
                      <a:r>
                        <a:rPr lang="de-DE" sz="1200" b="1" dirty="0" smtClean="0">
                          <a:effectLst/>
                          <a:latin typeface="Calibri" panose="020F0502020204030204" pitchFamily="34" charset="0"/>
                        </a:rPr>
                        <a:t>ISCO 2424: Experten für Weiterbildung und Personalentwicklung </a:t>
                      </a:r>
                    </a:p>
                    <a:p>
                      <a:pPr marL="0" marR="0">
                        <a:lnSpc>
                          <a:spcPct val="114000"/>
                        </a:lnSpc>
                        <a:spcBef>
                          <a:spcPts val="600"/>
                        </a:spcBef>
                        <a:spcAft>
                          <a:spcPts val="0"/>
                        </a:spcAft>
                      </a:pPr>
                      <a:r>
                        <a:rPr lang="de-DE" sz="1200" b="0" dirty="0" smtClean="0">
                          <a:effectLst/>
                          <a:latin typeface="Calibri" panose="020F0502020204030204" pitchFamily="34" charset="0"/>
                        </a:rPr>
                        <a:t>Experten für Weiterbildung und Personalentwicklung planen, entwickeln, implementieren und  bewerten Ausbildung und Entwicklungsprogramme, um dafür zu sorgen, dass Management und Mitarbeiter die Fähigkeiten erwerben, um die Kompetenzen zu entwickeln, die von Organisationen für erforderlich gehalten werden, um die organisatorischen Ziele zu erreichen.</a:t>
                      </a:r>
                    </a:p>
                    <a:p>
                      <a:pPr marL="0" marR="0">
                        <a:lnSpc>
                          <a:spcPct val="114000"/>
                        </a:lnSpc>
                        <a:spcBef>
                          <a:spcPts val="600"/>
                        </a:spcBef>
                        <a:spcAft>
                          <a:spcPts val="0"/>
                        </a:spcAft>
                      </a:pPr>
                      <a:endParaRPr lang="de-DE" sz="1200" b="0" dirty="0" smtClean="0">
                        <a:effectLst/>
                        <a:latin typeface="Calibri" panose="020F0502020204030204" pitchFamily="34" charset="0"/>
                      </a:endParaRPr>
                    </a:p>
                  </a:txBody>
                  <a:tcPr marL="43148" marR="43148" marT="0" marB="0"/>
                </a:tc>
                <a:extLst>
                  <a:ext uri="{0D108BD9-81ED-4DB2-BD59-A6C34878D82A}">
                    <a16:rowId xmlns:a16="http://schemas.microsoft.com/office/drawing/2014/main" val="10003"/>
                  </a:ext>
                </a:extLst>
              </a:tr>
              <a:tr h="1134616">
                <a:tc vMerge="1">
                  <a:txBody>
                    <a:bodyPr/>
                    <a:lstStyle/>
                    <a:p>
                      <a:endParaRPr lang="en-US"/>
                    </a:p>
                  </a:txBody>
                  <a:tcPr/>
                </a:tc>
                <a:tc>
                  <a:txBody>
                    <a:bodyPr/>
                    <a:lstStyle/>
                    <a:p>
                      <a:pPr marL="0" marR="0">
                        <a:lnSpc>
                          <a:spcPct val="114000"/>
                        </a:lnSpc>
                        <a:spcBef>
                          <a:spcPts val="600"/>
                        </a:spcBef>
                        <a:spcAft>
                          <a:spcPts val="0"/>
                        </a:spcAft>
                      </a:pPr>
                      <a:r>
                        <a:rPr lang="en-GB" sz="1200" b="1" dirty="0" smtClean="0">
                          <a:effectLst/>
                          <a:latin typeface="Calibri" panose="020F0502020204030204" pitchFamily="34" charset="0"/>
                        </a:rPr>
                        <a:t>ISCO </a:t>
                      </a:r>
                      <a:r>
                        <a:rPr lang="de-DE" sz="1200" b="1" dirty="0" smtClean="0">
                          <a:effectLst/>
                          <a:latin typeface="Calibri" panose="020F0502020204030204" pitchFamily="34" charset="0"/>
                        </a:rPr>
                        <a:t>2351 Spezialisten für Ausbildungsmethoden</a:t>
                      </a:r>
                    </a:p>
                    <a:p>
                      <a:pPr marL="0" marR="0">
                        <a:lnSpc>
                          <a:spcPct val="114000"/>
                        </a:lnSpc>
                        <a:spcBef>
                          <a:spcPts val="600"/>
                        </a:spcBef>
                        <a:spcAft>
                          <a:spcPts val="0"/>
                        </a:spcAft>
                      </a:pPr>
                      <a:r>
                        <a:rPr lang="de-DE" sz="1200" b="0" dirty="0" smtClean="0">
                          <a:effectLst/>
                          <a:latin typeface="Calibri" panose="020F0502020204030204" pitchFamily="34" charset="0"/>
                        </a:rPr>
                        <a:t>Spezialisten für Ausbildungsmethoden forschen und entwickeln oder beraten über Lehrmethoden, Kurse und Hilfsmittel. Sie überprüfen und untersuchen die Arbeiten der Lehrer, die Funktionsweise der Bildungseinrichtungen und die erzielten Ergebnisse und empfehlen Änderungen und Verbesserungen.</a:t>
                      </a:r>
                    </a:p>
                  </a:txBody>
                  <a:tcPr marL="43148" marR="43148" marT="0" marB="0"/>
                </a:tc>
                <a:extLst>
                  <a:ext uri="{0D108BD9-81ED-4DB2-BD59-A6C34878D82A}">
                    <a16:rowId xmlns:a16="http://schemas.microsoft.com/office/drawing/2014/main" val="10004"/>
                  </a:ext>
                </a:extLst>
              </a:tr>
            </a:tbl>
          </a:graphicData>
        </a:graphic>
      </p:graphicFrame>
      <p:grpSp>
        <p:nvGrpSpPr>
          <p:cNvPr id="9" name="Group 8"/>
          <p:cNvGrpSpPr/>
          <p:nvPr/>
        </p:nvGrpSpPr>
        <p:grpSpPr>
          <a:xfrm>
            <a:off x="725725" y="96976"/>
            <a:ext cx="8275092" cy="580390"/>
            <a:chOff x="939800" y="128724"/>
            <a:chExt cx="8275092" cy="580390"/>
          </a:xfrm>
        </p:grpSpPr>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831465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91552" y="718276"/>
            <a:ext cx="8674928" cy="808446"/>
          </a:xfrm>
        </p:spPr>
        <p:txBody>
          <a:bodyPr>
            <a:noAutofit/>
          </a:bodyPr>
          <a:lstStyle/>
          <a:p>
            <a:pPr algn="ct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994782035"/>
              </p:ext>
            </p:extLst>
          </p:nvPr>
        </p:nvGraphicFramePr>
        <p:xfrm>
          <a:off x="753084" y="1717414"/>
          <a:ext cx="8412766" cy="4734052"/>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val="20000"/>
                    </a:ext>
                  </a:extLst>
                </a:gridCol>
                <a:gridCol w="5935034">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Lehrer/Trainer</a:t>
                      </a:r>
                    </a:p>
                    <a:p>
                      <a:pPr marL="0" marR="0">
                        <a:lnSpc>
                          <a:spcPct val="115000"/>
                        </a:lnSpc>
                        <a:spcBef>
                          <a:spcPts val="0"/>
                        </a:spcBef>
                        <a:spcAft>
                          <a:spcPts val="0"/>
                        </a:spcAft>
                      </a:pPr>
                      <a:r>
                        <a:rPr lang="en-GB" sz="1600" dirty="0" smtClean="0">
                          <a:effectLst/>
                          <a:latin typeface="Calibri" panose="020F0502020204030204" pitchFamily="34" charset="0"/>
                        </a:rPr>
                        <a:t>in der </a:t>
                      </a:r>
                      <a:r>
                        <a:rPr lang="en-GB" sz="1600" dirty="0" err="1" smtClean="0">
                          <a:effectLst/>
                          <a:latin typeface="Calibri" panose="020F0502020204030204" pitchFamily="34" charset="0"/>
                        </a:rPr>
                        <a:t>Erwach-senenbildung</a:t>
                      </a:r>
                      <a:r>
                        <a:rPr lang="en-GB" sz="1600" dirty="0" smtClean="0">
                          <a:effectLst/>
                          <a:latin typeface="Calibri" panose="020F0502020204030204" pitchFamily="34" charset="0"/>
                        </a:rPr>
                        <a:t>; </a:t>
                      </a:r>
                      <a:r>
                        <a:rPr lang="en-GB" sz="1600" dirty="0" err="1" smtClean="0">
                          <a:effectLst/>
                          <a:latin typeface="Calibri" panose="020F0502020204030204" pitchFamily="34" charset="0"/>
                        </a:rPr>
                        <a:t>Anbieter</a:t>
                      </a:r>
                      <a:r>
                        <a:rPr lang="en-GB" sz="1600" dirty="0" smtClean="0">
                          <a:effectLst/>
                          <a:latin typeface="Calibri" panose="020F0502020204030204" pitchFamily="34" charset="0"/>
                        </a:rPr>
                        <a:t> von </a:t>
                      </a:r>
                      <a:r>
                        <a:rPr lang="en-GB" sz="1600" dirty="0" err="1" smtClean="0">
                          <a:effectLst/>
                          <a:latin typeface="Calibri" panose="020F0502020204030204" pitchFamily="34" charset="0"/>
                        </a:rPr>
                        <a:t>Erwachsenenbildung</a:t>
                      </a:r>
                      <a:endParaRPr lang="en-GB" sz="1600" dirty="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endParaRPr lang="en-GB" sz="1600" dirty="0" smtClean="0">
                        <a:effectLst/>
                        <a:latin typeface="Calibri" panose="020F0502020204030204" pitchFamily="34" charset="0"/>
                      </a:endParaRPr>
                    </a:p>
                    <a:p>
                      <a:pPr marL="0" marR="0" algn="ctr">
                        <a:lnSpc>
                          <a:spcPct val="115000"/>
                        </a:lnSpc>
                        <a:spcBef>
                          <a:spcPts val="0"/>
                        </a:spcBef>
                        <a:spcAft>
                          <a:spcPts val="0"/>
                        </a:spcAft>
                      </a:pPr>
                      <a:r>
                        <a:rPr lang="en-GB" sz="1600" dirty="0" err="1" smtClean="0">
                          <a:effectLst/>
                          <a:latin typeface="Calibri" panose="020F0502020204030204" pitchFamily="34" charset="0"/>
                        </a:rPr>
                        <a:t>Biologie</a:t>
                      </a:r>
                      <a:r>
                        <a:rPr lang="en-GB" sz="1600" dirty="0" smtClean="0">
                          <a:effectLst/>
                          <a:latin typeface="Calibri" panose="020F0502020204030204" pitchFamily="34" charset="0"/>
                        </a:rPr>
                        <a:t>; </a:t>
                      </a:r>
                      <a:r>
                        <a:rPr lang="en-GB" sz="1600" dirty="0" smtClean="0">
                          <a:effectLst/>
                          <a:latin typeface="Calibri" panose="020F0502020204030204" pitchFamily="34" charset="0"/>
                        </a:rPr>
                        <a:t>Wissenschaftsbildung </a:t>
                      </a:r>
                    </a:p>
                    <a:p>
                      <a:pPr marL="0" marR="0" algn="ctr">
                        <a:lnSpc>
                          <a:spcPct val="115000"/>
                        </a:lnSpc>
                        <a:spcBef>
                          <a:spcPts val="0"/>
                        </a:spcBef>
                        <a:spcAft>
                          <a:spcPts val="0"/>
                        </a:spcAft>
                      </a:pPr>
                      <a:r>
                        <a:rPr lang="en-GB" sz="1600" dirty="0" smtClean="0">
                          <a:effectLst/>
                          <a:latin typeface="Calibri" panose="020F0502020204030204" pitchFamily="34" charset="0"/>
                        </a:rPr>
                        <a:t> </a:t>
                      </a:r>
                      <a:endParaRPr lang="en-GB" sz="1600" dirty="0" smtClean="0">
                        <a:effectLst/>
                        <a:latin typeface="Calibri" panose="020F0502020204030204" pitchFamily="34" charset="0"/>
                      </a:endParaRPr>
                    </a:p>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US" sz="1600" b="1" i="0" kern="1200" dirty="0" smtClean="0">
                          <a:solidFill>
                            <a:schemeClr val="lt1"/>
                          </a:solidFill>
                          <a:effectLst/>
                          <a:latin typeface="Calibri" panose="020F0502020204030204" pitchFamily="34" charset="0"/>
                          <a:ea typeface="+mn-ea"/>
                          <a:cs typeface="+mn-cs"/>
                        </a:rPr>
                        <a:t>EQR-</a:t>
                      </a:r>
                      <a:r>
                        <a:rPr lang="en-US" sz="1600" b="1" i="0" kern="1200" dirty="0" err="1" smtClean="0">
                          <a:solidFill>
                            <a:schemeClr val="lt1"/>
                          </a:solidFill>
                          <a:effectLst/>
                          <a:latin typeface="Calibri" panose="020F0502020204030204" pitchFamily="34" charset="0"/>
                          <a:ea typeface="+mn-ea"/>
                          <a:cs typeface="+mn-cs"/>
                        </a:rPr>
                        <a:t>Niveau</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6</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a:effectLst/>
                          <a:latin typeface="Calibri" panose="020F0502020204030204" pitchFamily="34" charset="0"/>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 und </a:t>
                      </a:r>
                      <a:r>
                        <a:rPr lang="en-GB" sz="1600" dirty="0" err="1" smtClean="0">
                          <a:effectLst/>
                          <a:latin typeface="Calibri" panose="020F0502020204030204" pitchFamily="34" charset="0"/>
                        </a:rPr>
                        <a:t>Lernmethoden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Trainee </a:t>
                      </a:r>
                      <a:r>
                        <a:rPr lang="en-GB" sz="1600" dirty="0" err="1" smtClean="0">
                          <a:effectLst/>
                          <a:latin typeface="Calibri" panose="020F0502020204030204" pitchFamily="34" charset="0"/>
                        </a:rPr>
                        <a:t>Beurteilung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 11 Pflanzen als Vehikel für die Querübertragung infektiöser Pathogene</a:t>
                      </a:r>
                    </a:p>
                    <a:p>
                      <a:pPr marL="0" marR="0">
                        <a:lnSpc>
                          <a:spcPct val="115000"/>
                        </a:lnSpc>
                        <a:spcBef>
                          <a:spcPts val="0"/>
                        </a:spcBef>
                        <a:spcAft>
                          <a:spcPts val="0"/>
                        </a:spcAft>
                      </a:pPr>
                      <a:r>
                        <a:rPr lang="de-DE" sz="1600" dirty="0" smtClean="0">
                          <a:effectLst/>
                          <a:latin typeface="Calibri" panose="020F0502020204030204" pitchFamily="34" charset="0"/>
                        </a:rPr>
                        <a:t>LO 12 Lebensmittelsicherheit, Bewusstsein und Management von Pflanzenpathogenen</a:t>
                      </a:r>
                    </a:p>
                    <a:p>
                      <a:pPr marL="0" marR="0">
                        <a:lnSpc>
                          <a:spcPct val="115000"/>
                        </a:lnSpc>
                        <a:spcBef>
                          <a:spcPts val="0"/>
                        </a:spcBef>
                        <a:spcAft>
                          <a:spcPts val="0"/>
                        </a:spcAft>
                      </a:pPr>
                      <a:endParaRPr lang="en-US"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err="1" smtClean="0">
                          <a:effectLst/>
                          <a:latin typeface="Calibri" panose="020F0502020204030204" pitchFamily="34" charset="0"/>
                        </a:rPr>
                        <a:t>Gewichtung</a:t>
                      </a:r>
                      <a:r>
                        <a:rPr lang="en-GB" sz="1600" dirty="0" smtClean="0">
                          <a:effectLst/>
                          <a:latin typeface="Calibri" panose="020F0502020204030204" pitchFamily="34" charset="0"/>
                        </a:rPr>
                        <a:t> der </a:t>
                      </a:r>
                      <a:r>
                        <a:rPr lang="en-GB" sz="1600" dirty="0" err="1" smtClean="0">
                          <a:effectLst/>
                          <a:latin typeface="Calibri" panose="020F0502020204030204" pitchFamily="34" charset="0"/>
                        </a:rPr>
                        <a:t>Beurteilung</a:t>
                      </a:r>
                      <a:r>
                        <a:rPr lang="en-GB" sz="1600" dirty="0" smtClean="0">
                          <a:effectLst/>
                          <a:latin typeface="Calibri" panose="020F0502020204030204" pitchFamily="34" charset="0"/>
                        </a:rPr>
                        <a:t> - ECVET-Credits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LO11 </a:t>
                      </a:r>
                      <a:r>
                        <a:rPr lang="en-US" sz="1600" dirty="0" smtClean="0">
                          <a:effectLst/>
                          <a:latin typeface="Calibri" panose="020F0502020204030204" pitchFamily="34" charset="0"/>
                          <a:cs typeface="Calibri" panose="020F0502020204030204" pitchFamily="34" charset="0"/>
                        </a:rPr>
                        <a:t>– </a:t>
                      </a:r>
                      <a:r>
                        <a:rPr lang="en-US" sz="1600" dirty="0" smtClean="0">
                          <a:effectLst/>
                          <a:latin typeface="Calibri" panose="020F0502020204030204" pitchFamily="34" charset="0"/>
                          <a:cs typeface="Calibri" panose="020F0502020204030204" pitchFamily="34" charset="0"/>
                        </a:rPr>
                        <a:t>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LO12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p>
                      <a:pPr marL="0" marR="0" indent="0" algn="l" defTabSz="457200" rtl="0" eaLnBrk="1" fontAlgn="auto" latinLnBrk="0" hangingPunct="1">
                        <a:lnSpc>
                          <a:spcPct val="115000"/>
                        </a:lnSpc>
                        <a:spcBef>
                          <a:spcPts val="0"/>
                        </a:spcBef>
                        <a:spcAft>
                          <a:spcPts val="0"/>
                        </a:spcAft>
                        <a:buClrTx/>
                        <a:buSzTx/>
                        <a:buFontTx/>
                        <a:buNone/>
                        <a:tabLst/>
                        <a:defRPr/>
                      </a:pP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5"/>
                  </a:ext>
                </a:extLst>
              </a:tr>
            </a:tbl>
          </a:graphicData>
        </a:graphic>
      </p:graphicFrame>
      <p:sp>
        <p:nvSpPr>
          <p:cNvPr id="2" name="Rectangle 1"/>
          <p:cNvSpPr/>
          <p:nvPr/>
        </p:nvSpPr>
        <p:spPr>
          <a:xfrm>
            <a:off x="1781016" y="827999"/>
            <a:ext cx="6096000" cy="646331"/>
          </a:xfrm>
          <a:prstGeom prst="rect">
            <a:avLst/>
          </a:prstGeom>
        </p:spPr>
        <p:txBody>
          <a:bodyPr>
            <a:spAutoFit/>
          </a:bodyPr>
          <a:lstStyle/>
          <a:p>
            <a:pPr algn="ctr"/>
            <a:r>
              <a:rPr lang="en-US"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THE </a:t>
            </a:r>
            <a:r>
              <a:rPr lang="en-US"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TRAINING DETAILS</a:t>
            </a: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endParaRPr lang="en-US" dirty="0"/>
          </a:p>
        </p:txBody>
      </p:sp>
      <p:grpSp>
        <p:nvGrpSpPr>
          <p:cNvPr id="11" name="Group 10"/>
          <p:cNvGrpSpPr/>
          <p:nvPr/>
        </p:nvGrpSpPr>
        <p:grpSpPr>
          <a:xfrm>
            <a:off x="691470"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7341471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767262"/>
            <a:ext cx="8674928" cy="808446"/>
          </a:xfrm>
        </p:spPr>
        <p:txBody>
          <a:bodyPr>
            <a:noAutofit/>
          </a:bodyPr>
          <a:lstStyle/>
          <a:p>
            <a:pPr algn="ctr"/>
            <a:r>
              <a:rPr lang="en-US" sz="1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264130170"/>
              </p:ext>
            </p:extLst>
          </p:nvPr>
        </p:nvGraphicFramePr>
        <p:xfrm>
          <a:off x="656888" y="1733743"/>
          <a:ext cx="8412766" cy="4470146"/>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val="20000"/>
                    </a:ext>
                  </a:extLst>
                </a:gridCol>
                <a:gridCol w="5935034">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Berufsberater, Berater, Prüfer; Schulleiter / </a:t>
                      </a:r>
                      <a:r>
                        <a:rPr lang="de-DE" sz="1600" dirty="0" smtClean="0">
                          <a:effectLst/>
                          <a:latin typeface="Calibri" panose="020F0502020204030204" pitchFamily="34" charset="0"/>
                        </a:rPr>
                        <a:t>Rektoren      </a:t>
                      </a:r>
                      <a:endParaRPr lang="de-DE" sz="1600" dirty="0" smtClean="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r>
                        <a:rPr lang="en-GB" sz="1600" baseline="0" dirty="0" err="1" smtClean="0">
                          <a:effectLst/>
                          <a:latin typeface="Calibri" panose="020F0502020204030204" pitchFamily="34" charset="0"/>
                        </a:rPr>
                        <a:t>Öffentliche</a:t>
                      </a:r>
                      <a:r>
                        <a:rPr lang="en-GB" sz="1600" baseline="0" dirty="0" smtClean="0">
                          <a:effectLst/>
                          <a:latin typeface="Calibri" panose="020F0502020204030204" pitchFamily="34" charset="0"/>
                        </a:rPr>
                        <a:t> Gesundheit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EQF Reference level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5</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smtClean="0">
                          <a:effectLst/>
                          <a:latin typeface="Calibri" panose="020F0502020204030204" pitchFamily="34" charset="0"/>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Teaching and learning methods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Trainee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 11 Pflanzen als Vehikel für die Querübertragung infektiöser Pathogene</a:t>
                      </a:r>
                    </a:p>
                    <a:p>
                      <a:pPr marL="0" marR="0">
                        <a:lnSpc>
                          <a:spcPct val="115000"/>
                        </a:lnSpc>
                        <a:spcBef>
                          <a:spcPts val="0"/>
                        </a:spcBef>
                        <a:spcAft>
                          <a:spcPts val="0"/>
                        </a:spcAft>
                      </a:pPr>
                      <a:r>
                        <a:rPr lang="de-DE" sz="1600" dirty="0" smtClean="0">
                          <a:effectLst/>
                          <a:latin typeface="Calibri" panose="020F0502020204030204" pitchFamily="34" charset="0"/>
                        </a:rPr>
                        <a:t>LO 12 Lebensmittelsicherheit, Bewusstsein und Management von </a:t>
                      </a:r>
                      <a:r>
                        <a:rPr lang="de-DE" sz="1600" dirty="0" smtClean="0">
                          <a:effectLst/>
                          <a:latin typeface="Calibri" panose="020F0502020204030204" pitchFamily="34" charset="0"/>
                        </a:rPr>
                        <a:t>Pflanzenpathogenen</a:t>
                      </a:r>
                    </a:p>
                    <a:p>
                      <a:pPr marL="0" marR="0">
                        <a:lnSpc>
                          <a:spcPct val="115000"/>
                        </a:lnSpc>
                        <a:spcBef>
                          <a:spcPts val="0"/>
                        </a:spcBef>
                        <a:spcAft>
                          <a:spcPts val="0"/>
                        </a:spcAft>
                      </a:pPr>
                      <a:endParaRPr lang="de-DE"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smtClean="0">
                          <a:effectLst/>
                          <a:latin typeface="Calibri" panose="020F0502020204030204" pitchFamily="34" charset="0"/>
                        </a:rPr>
                        <a:t>Weighting of assessment - ECVET Credits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LO11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LO12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txBody>
                  <a:tcPr marL="47315" marR="47315" marT="0" marB="0"/>
                </a:tc>
                <a:extLst>
                  <a:ext uri="{0D108BD9-81ED-4DB2-BD59-A6C34878D82A}">
                    <a16:rowId xmlns:a16="http://schemas.microsoft.com/office/drawing/2014/main" val="10005"/>
                  </a:ext>
                </a:extLst>
              </a:tr>
            </a:tbl>
          </a:graphicData>
        </a:graphic>
      </p:graphicFrame>
      <p:grpSp>
        <p:nvGrpSpPr>
          <p:cNvPr id="11" name="Group 10"/>
          <p:cNvGrpSpPr/>
          <p:nvPr/>
        </p:nvGrpSpPr>
        <p:grpSpPr>
          <a:xfrm>
            <a:off x="725725"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63448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646043" y="885896"/>
            <a:ext cx="8674928" cy="808446"/>
          </a:xfrm>
        </p:spPr>
        <p:txBody>
          <a:bodyPr>
            <a:noAutofit/>
          </a:bodyPr>
          <a:lstStyle/>
          <a:p>
            <a:pPr algn="ctr"/>
            <a:r>
              <a:rPr lang="en-US" sz="1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r>
              <a:rPr lang="en-US" sz="1800" dirty="0">
                <a:solidFill>
                  <a:schemeClr val="accent2">
                    <a:lumMod val="75000"/>
                  </a:schemeClr>
                </a:solidFill>
                <a:latin typeface="Calibri" panose="020F0502020204030204" pitchFamily="34" charset="0"/>
              </a:rPr>
              <a:t/>
            </a:r>
            <a:br>
              <a:rPr lang="en-US" sz="1800" dirty="0">
                <a:solidFill>
                  <a:schemeClr val="accent2">
                    <a:lumMod val="75000"/>
                  </a:schemeClr>
                </a:solidFill>
                <a:latin typeface="Calibri" panose="020F0502020204030204" pitchFamily="34" charset="0"/>
              </a:rPr>
            </a:br>
            <a:r>
              <a:rPr lang="en-US" sz="1800" dirty="0"/>
              <a:t/>
            </a:r>
            <a:br>
              <a:rPr lang="en-US" sz="1800" dirty="0"/>
            </a:b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28271803"/>
              </p:ext>
            </p:extLst>
          </p:nvPr>
        </p:nvGraphicFramePr>
        <p:xfrm>
          <a:off x="588051" y="1246277"/>
          <a:ext cx="8412766" cy="5047488"/>
        </p:xfrm>
        <a:graphic>
          <a:graphicData uri="http://schemas.openxmlformats.org/drawingml/2006/table">
            <a:tbl>
              <a:tblPr firstRow="1" firstCol="1" bandRow="1">
                <a:tableStyleId>{5C22544A-7EE6-4342-B048-85BDC9FD1C3A}</a:tableStyleId>
              </a:tblPr>
              <a:tblGrid>
                <a:gridCol w="2539393">
                  <a:extLst>
                    <a:ext uri="{9D8B030D-6E8A-4147-A177-3AD203B41FA5}">
                      <a16:colId xmlns:a16="http://schemas.microsoft.com/office/drawing/2014/main" val="20000"/>
                    </a:ext>
                  </a:extLst>
                </a:gridCol>
                <a:gridCol w="5873373">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Bildungsmanager; anderes Managementpersonal in</a:t>
                      </a:r>
                    </a:p>
                    <a:p>
                      <a:pPr marL="0" marR="0">
                        <a:lnSpc>
                          <a:spcPct val="115000"/>
                        </a:lnSpc>
                        <a:spcBef>
                          <a:spcPts val="0"/>
                        </a:spcBef>
                        <a:spcAft>
                          <a:spcPts val="0"/>
                        </a:spcAft>
                      </a:pPr>
                      <a:r>
                        <a:rPr lang="de-DE" sz="1600" dirty="0" smtClean="0">
                          <a:effectLst/>
                          <a:latin typeface="Calibri" panose="020F0502020204030204" pitchFamily="34" charset="0"/>
                        </a:rPr>
                        <a:t>Erwachsenenbildungseinrichtungen; nicht</a:t>
                      </a:r>
                    </a:p>
                    <a:p>
                      <a:pPr marL="0" marR="0">
                        <a:lnSpc>
                          <a:spcPct val="115000"/>
                        </a:lnSpc>
                        <a:spcBef>
                          <a:spcPts val="0"/>
                        </a:spcBef>
                        <a:spcAft>
                          <a:spcPts val="0"/>
                        </a:spcAft>
                      </a:pPr>
                      <a:r>
                        <a:rPr lang="de-DE" sz="1600" dirty="0" smtClean="0">
                          <a:effectLst/>
                          <a:latin typeface="Calibri" panose="020F0502020204030204" pitchFamily="34" charset="0"/>
                        </a:rPr>
                        <a:t>unterrichtendes Verwaltungspersonal </a:t>
                      </a:r>
                    </a:p>
                  </a:txBody>
                  <a:tcPr marL="47315" marR="47315" marT="0" marB="0"/>
                </a:tc>
                <a:tc>
                  <a:txBody>
                    <a:bodyPr/>
                    <a:lstStyle/>
                    <a:p>
                      <a:pPr marL="0" marR="0" algn="ctr">
                        <a:lnSpc>
                          <a:spcPct val="115000"/>
                        </a:lnSpc>
                        <a:spcBef>
                          <a:spcPts val="0"/>
                        </a:spcBef>
                        <a:spcAft>
                          <a:spcPts val="0"/>
                        </a:spcAft>
                      </a:pP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r>
                        <a:rPr lang="en-US" sz="1600" dirty="0" smtClean="0">
                          <a:effectLst/>
                          <a:latin typeface="Calibri" panose="020F0502020204030204" pitchFamily="34" charset="0"/>
                        </a:rPr>
                        <a:t>Management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US" sz="1600" b="1" i="0" kern="1200" dirty="0" smtClean="0">
                          <a:solidFill>
                            <a:schemeClr val="lt1"/>
                          </a:solidFill>
                          <a:effectLst/>
                          <a:latin typeface="Calibri" panose="020F0502020204030204" pitchFamily="34" charset="0"/>
                          <a:ea typeface="+mn-ea"/>
                          <a:cs typeface="+mn-cs"/>
                        </a:rPr>
                        <a:t>EQR-</a:t>
                      </a:r>
                      <a:r>
                        <a:rPr lang="en-US" sz="1600" b="1" i="0" kern="1200" dirty="0" err="1" smtClean="0">
                          <a:solidFill>
                            <a:schemeClr val="lt1"/>
                          </a:solidFill>
                          <a:effectLst/>
                          <a:latin typeface="Calibri" panose="020F0502020204030204" pitchFamily="34" charset="0"/>
                          <a:ea typeface="+mn-ea"/>
                          <a:cs typeface="+mn-cs"/>
                        </a:rPr>
                        <a:t>Niveau</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5</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smtClean="0">
                          <a:effectLst/>
                          <a:latin typeface="Calibri" panose="020F0502020204030204" pitchFamily="34" charset="0"/>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 und </a:t>
                      </a:r>
                      <a:r>
                        <a:rPr lang="en-GB" sz="1600" dirty="0" err="1" smtClean="0">
                          <a:effectLst/>
                          <a:latin typeface="Calibri" panose="020F0502020204030204" pitchFamily="34" charset="0"/>
                        </a:rPr>
                        <a:t>Lernmethoden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Trainee </a:t>
                      </a:r>
                      <a:r>
                        <a:rPr lang="en-GB" sz="1600" dirty="0" err="1" smtClean="0">
                          <a:effectLst/>
                          <a:latin typeface="Calibri" panose="020F0502020204030204" pitchFamily="34" charset="0"/>
                        </a:rPr>
                        <a:t>Beurteilung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 11 Pflanzen als Vehikel für die Querübertragung infektiöser Pathogene</a:t>
                      </a:r>
                    </a:p>
                    <a:p>
                      <a:pPr marL="0" marR="0">
                        <a:lnSpc>
                          <a:spcPct val="115000"/>
                        </a:lnSpc>
                        <a:spcBef>
                          <a:spcPts val="0"/>
                        </a:spcBef>
                        <a:spcAft>
                          <a:spcPts val="0"/>
                        </a:spcAft>
                      </a:pPr>
                      <a:r>
                        <a:rPr lang="de-DE" sz="1600" dirty="0" smtClean="0">
                          <a:effectLst/>
                          <a:latin typeface="Calibri" panose="020F0502020204030204" pitchFamily="34" charset="0"/>
                        </a:rPr>
                        <a:t>LO 12 Lebensmittelsicherheit, Bewusstsein und Management von </a:t>
                      </a:r>
                      <a:r>
                        <a:rPr lang="de-DE" sz="1600" dirty="0" smtClean="0">
                          <a:effectLst/>
                          <a:latin typeface="Calibri" panose="020F0502020204030204" pitchFamily="34" charset="0"/>
                        </a:rPr>
                        <a:t>Pflanzenpathogenen</a:t>
                      </a:r>
                    </a:p>
                    <a:p>
                      <a:pPr marL="0" marR="0">
                        <a:lnSpc>
                          <a:spcPct val="115000"/>
                        </a:lnSpc>
                        <a:spcBef>
                          <a:spcPts val="0"/>
                        </a:spcBef>
                        <a:spcAft>
                          <a:spcPts val="0"/>
                        </a:spcAft>
                      </a:pPr>
                      <a:endParaRPr lang="en-US"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err="1" smtClean="0">
                          <a:effectLst/>
                          <a:latin typeface="Calibri" panose="020F0502020204030204" pitchFamily="34" charset="0"/>
                        </a:rPr>
                        <a:t>Gewichtung</a:t>
                      </a:r>
                      <a:r>
                        <a:rPr lang="en-GB" sz="1600" dirty="0" smtClean="0">
                          <a:effectLst/>
                          <a:latin typeface="Calibri" panose="020F0502020204030204" pitchFamily="34" charset="0"/>
                        </a:rPr>
                        <a:t> der </a:t>
                      </a:r>
                      <a:r>
                        <a:rPr lang="en-GB" sz="1600" dirty="0" err="1" smtClean="0">
                          <a:effectLst/>
                          <a:latin typeface="Calibri" panose="020F0502020204030204" pitchFamily="34" charset="0"/>
                        </a:rPr>
                        <a:t>Beurteilung</a:t>
                      </a:r>
                      <a:r>
                        <a:rPr lang="en-GB" sz="1600" dirty="0" smtClean="0">
                          <a:effectLst/>
                          <a:latin typeface="Calibri" panose="020F0502020204030204" pitchFamily="34" charset="0"/>
                        </a:rPr>
                        <a:t> - ECVET-Credits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LO11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LO12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txBody>
                  <a:tcPr marL="47315" marR="47315" marT="0" marB="0"/>
                </a:tc>
                <a:extLst>
                  <a:ext uri="{0D108BD9-81ED-4DB2-BD59-A6C34878D82A}">
                    <a16:rowId xmlns:a16="http://schemas.microsoft.com/office/drawing/2014/main" val="10005"/>
                  </a:ext>
                </a:extLst>
              </a:tr>
            </a:tbl>
          </a:graphicData>
        </a:graphic>
      </p:graphicFrame>
      <p:grpSp>
        <p:nvGrpSpPr>
          <p:cNvPr id="11" name="Group 10"/>
          <p:cNvGrpSpPr/>
          <p:nvPr/>
        </p:nvGrpSpPr>
        <p:grpSpPr>
          <a:xfrm>
            <a:off x="725725"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3808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43017"/>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525806" y="678545"/>
            <a:ext cx="8674928" cy="489457"/>
          </a:xfrm>
        </p:spPr>
        <p:txBody>
          <a:bodyPr>
            <a:noAutofit/>
          </a:bodyPr>
          <a:lstStyle/>
          <a:p>
            <a:pPr algn="ctr"/>
            <a:r>
              <a:rPr lang="de-DE" sz="1600" dirty="0">
                <a:solidFill>
                  <a:schemeClr val="accent2">
                    <a:lumMod val="75000"/>
                  </a:schemeClr>
                </a:solidFill>
                <a:latin typeface="Calibri" panose="020F0502020204030204" pitchFamily="34" charset="0"/>
              </a:rPr>
              <a:t>DAS MODULARE TRAININGS RAHMEN: KURZE INFORMATIONEN ÜBER LOs WISSEN 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055690160"/>
              </p:ext>
            </p:extLst>
          </p:nvPr>
        </p:nvGraphicFramePr>
        <p:xfrm>
          <a:off x="322606" y="1090348"/>
          <a:ext cx="9081329" cy="5352669"/>
        </p:xfrm>
        <a:graphic>
          <a:graphicData uri="http://schemas.openxmlformats.org/drawingml/2006/table">
            <a:tbl>
              <a:tblPr firstRow="1" firstCol="1" bandRow="1">
                <a:tableStyleId>{5C22544A-7EE6-4342-B048-85BDC9FD1C3A}</a:tableStyleId>
              </a:tblPr>
              <a:tblGrid>
                <a:gridCol w="1506194">
                  <a:extLst>
                    <a:ext uri="{9D8B030D-6E8A-4147-A177-3AD203B41FA5}">
                      <a16:colId xmlns:a16="http://schemas.microsoft.com/office/drawing/2014/main" val="20000"/>
                    </a:ext>
                  </a:extLst>
                </a:gridCol>
                <a:gridCol w="7575135">
                  <a:extLst>
                    <a:ext uri="{9D8B030D-6E8A-4147-A177-3AD203B41FA5}">
                      <a16:colId xmlns:a16="http://schemas.microsoft.com/office/drawing/2014/main" val="20001"/>
                    </a:ext>
                  </a:extLst>
                </a:gridCol>
              </a:tblGrid>
              <a:tr h="0">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LOs</a:t>
                      </a: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de-DE" sz="1400" dirty="0" smtClean="0">
                          <a:effectLst/>
                          <a:latin typeface="Calibri" panose="020F0502020204030204" pitchFamily="34" charset="0"/>
                        </a:rPr>
                        <a:t>LO 11 Pflanzen als Vehikel für die Querübertragung infektiöser Pathogene</a:t>
                      </a:r>
                    </a:p>
                  </a:txBody>
                  <a:tcPr marL="68580" marR="68580" marT="0" marB="0"/>
                </a:tc>
                <a:tc>
                  <a:txBody>
                    <a:bodyPr/>
                    <a:lstStyle/>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LO </a:t>
                      </a:r>
                      <a:r>
                        <a:rPr lang="de-DE" sz="1400" kern="1200" dirty="0" smtClean="0">
                          <a:solidFill>
                            <a:schemeClr val="dk1"/>
                          </a:solidFill>
                          <a:effectLst/>
                          <a:latin typeface="Calibri" panose="020F0502020204030204" pitchFamily="34" charset="0"/>
                          <a:ea typeface="+mn-ea"/>
                          <a:cs typeface="+mn-cs"/>
                        </a:rPr>
                        <a:t>11 präsentiert Informationen über das wachsende Bewusstsein darüber, dass infizierte Pflanzen, wie frisches Obst und Gemüse, für einen erheblichen Teil von Lebensmittelvergiftungen mit pathogenen Mikroorganismen verantwortlich sind.</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Es befasst sich mit der Notwendigkeit für ein neues Verständnis der Wechselwirkungen zwischen Pflanzen und menschlichen Krankheitserregern in Zusammenhang mit den in der Literatur beschrieben vielen Arten von Krankheitserregern mit einem breiten Spektrum von Wirten.</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Das Lernmaterial bietet einen Überblick über Pflanzen als Lebensraum für menschliche Krankheitserreger auf der Grundlage der gegenwärtig charakterisierten 22 bakteriellen und 38 fungal Taxa verursachenden Phytosen. </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Diese quer – infektiösen Mikroorganismen sind heimtückischer als die anderen, die auf Menschen durch den Kontakt oder den Verbrauch von Pflanzen übertragen werden.</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Die Biologie von mehreren bakteriellen Krankheitserregern, die Quer - Pathogenität aufweisen (wie zum Beispiel </a:t>
                      </a:r>
                      <a:r>
                        <a:rPr lang="de-DE" sz="1400" i="1" kern="1200" dirty="0" smtClean="0">
                          <a:solidFill>
                            <a:schemeClr val="dk1"/>
                          </a:solidFill>
                          <a:effectLst/>
                          <a:latin typeface="Calibri" panose="020F0502020204030204" pitchFamily="34" charset="0"/>
                          <a:ea typeface="+mn-ea"/>
                          <a:cs typeface="+mn-cs"/>
                        </a:rPr>
                        <a:t>Salmonellen, Listeria, E. coli, Enterococcus, Serracia, Enterobacter</a:t>
                      </a:r>
                      <a:r>
                        <a:rPr lang="de-DE" sz="1400" kern="1200" dirty="0" smtClean="0">
                          <a:solidFill>
                            <a:schemeClr val="dk1"/>
                          </a:solidFill>
                          <a:effectLst/>
                          <a:latin typeface="Calibri" panose="020F0502020204030204" pitchFamily="34" charset="0"/>
                          <a:ea typeface="+mn-ea"/>
                          <a:cs typeface="+mn-cs"/>
                        </a:rPr>
                        <a:t>) wird vorgestellt.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Die Schwierigkeiten und Ansätze, um die Beibehaltung der Quer - Pathogenität und die Richtung des Wirtverbands (von der Pflanze zum Menschen oder vom Menschen zu Pflanzen) zu bestimmen, werden diskutiert.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Besondere Aufmerksamkeit wird menschlichen Pathogenen gewidmet, die in der Lage sind, unterschiedliche biologische Reiche zu besiedeln  sowie Pflanzen als ihre potenziellen Reservoirs und deren Bedeutung für die Entstehung und Ausbreitung von Infektionskrankheiten.</a:t>
                      </a:r>
                    </a:p>
                    <a:p>
                      <a:pPr marL="0" indent="0">
                        <a:lnSpc>
                          <a:spcPct val="114000"/>
                        </a:lnSpc>
                        <a:spcAft>
                          <a:spcPts val="0"/>
                        </a:spcAft>
                        <a:buFontTx/>
                        <a:buNone/>
                      </a:pPr>
                      <a:endParaRPr lang="en-US" sz="1400" kern="1200" dirty="0">
                        <a:solidFill>
                          <a:schemeClr val="dk1"/>
                        </a:solidFill>
                        <a:effectLst/>
                        <a:latin typeface="Calibri" panose="020F0502020204030204" pitchFamily="34" charset="0"/>
                        <a:ea typeface="+mn-ea"/>
                        <a:cs typeface="+mn-cs"/>
                      </a:endParaRPr>
                    </a:p>
                  </a:txBody>
                  <a:tcPr marL="68580" marR="68580" marT="0" marB="0"/>
                </a:tc>
                <a:extLst>
                  <a:ext uri="{0D108BD9-81ED-4DB2-BD59-A6C34878D82A}">
                    <a16:rowId xmlns:a16="http://schemas.microsoft.com/office/drawing/2014/main" val="10001"/>
                  </a:ext>
                </a:extLst>
              </a:tr>
            </a:tbl>
          </a:graphicData>
        </a:graphic>
      </p:graphicFrame>
      <p:grpSp>
        <p:nvGrpSpPr>
          <p:cNvPr id="10" name="Group 9"/>
          <p:cNvGrpSpPr/>
          <p:nvPr/>
        </p:nvGrpSpPr>
        <p:grpSpPr>
          <a:xfrm>
            <a:off x="725725" y="98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14587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804312"/>
            <a:ext cx="8674928" cy="489457"/>
          </a:xfrm>
        </p:spPr>
        <p:txBody>
          <a:bodyPr>
            <a:noAutofit/>
          </a:bodyPr>
          <a:lstStyle/>
          <a:p>
            <a:pPr algn="ctr"/>
            <a:r>
              <a:rPr lang="de-DE" sz="1600" dirty="0" smtClean="0">
                <a:solidFill>
                  <a:schemeClr val="accent2">
                    <a:lumMod val="75000"/>
                  </a:schemeClr>
                </a:solidFill>
                <a:latin typeface="Calibri" panose="020F0502020204030204" pitchFamily="34" charset="0"/>
              </a:rPr>
              <a:t>DAS MODULARE TRAININGS RAHMEN: KURZE INFORMATIONEN ÜBER LOs WISSEN </a:t>
            </a:r>
            <a:r>
              <a:rPr lang="de-DE" sz="1600" dirty="0">
                <a:solidFill>
                  <a:schemeClr val="accent2">
                    <a:lumMod val="75000"/>
                  </a:schemeClr>
                </a:solidFill>
                <a:latin typeface="Calibri" panose="020F0502020204030204" pitchFamily="34" charset="0"/>
              </a:rPr>
              <a:t>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96857123"/>
              </p:ext>
            </p:extLst>
          </p:nvPr>
        </p:nvGraphicFramePr>
        <p:xfrm>
          <a:off x="405571" y="1051081"/>
          <a:ext cx="8907381" cy="5398008"/>
        </p:xfrm>
        <a:graphic>
          <a:graphicData uri="http://schemas.openxmlformats.org/drawingml/2006/table">
            <a:tbl>
              <a:tblPr firstRow="1" firstCol="1" bandRow="1">
                <a:tableStyleId>{5C22544A-7EE6-4342-B048-85BDC9FD1C3A}</a:tableStyleId>
              </a:tblPr>
              <a:tblGrid>
                <a:gridCol w="1881083">
                  <a:extLst>
                    <a:ext uri="{9D8B030D-6E8A-4147-A177-3AD203B41FA5}">
                      <a16:colId xmlns:a16="http://schemas.microsoft.com/office/drawing/2014/main" val="20000"/>
                    </a:ext>
                  </a:extLst>
                </a:gridCol>
                <a:gridCol w="7026298">
                  <a:extLst>
                    <a:ext uri="{9D8B030D-6E8A-4147-A177-3AD203B41FA5}">
                      <a16:colId xmlns:a16="http://schemas.microsoft.com/office/drawing/2014/main" val="20001"/>
                    </a:ext>
                  </a:extLst>
                </a:gridCol>
              </a:tblGrid>
              <a:tr h="0">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LOs</a:t>
                      </a: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de-DE" sz="1400" b="1" kern="1200" dirty="0" smtClean="0">
                          <a:solidFill>
                            <a:schemeClr val="lt1"/>
                          </a:solidFill>
                          <a:effectLst/>
                          <a:latin typeface="Calibri" panose="020F0502020204030204" pitchFamily="34" charset="0"/>
                          <a:ea typeface="+mn-ea"/>
                          <a:cs typeface="+mn-cs"/>
                        </a:rPr>
                        <a:t>LO 12 Lebensmittelsicherheit, Bewusstsein und Management von Pflanzenpathogenen</a:t>
                      </a:r>
                    </a:p>
                  </a:txBody>
                  <a:tcPr marL="68580" marR="68580" marT="0" marB="0"/>
                </a:tc>
                <a:tc>
                  <a:txBody>
                    <a:bodyPr/>
                    <a:lstStyle/>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LO </a:t>
                      </a: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12 fokussiert sich auf die wichtigsten Fragen der Lebensmittelsicherheit und ihre großen Auswirkungen auf die menschliche Gesundheit, auf Sozialverhalten und Wirtschaft.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Informationen werden zu Themen im Zusammenhang mit Krankheitsausbrüchen durch Lebensmittel gegeben, die eine beträchtliche Zahl von Menschen krank zu machen geeignet sind, während Rückrufe und Öffentlichkeit das Vertrauen der Verbraucher und die Nachfrage reduzieren und mit erheblichen wirtschaftlichen Verlusten für alle Teile der Lieferkette verbunden sein können.</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bemerkenswerte Inzidenz,die von durch Lebensmittel übertragenen Krankheiten mit der Kontamination von landwirtschaftlichen Kulturen verbunden ist, wird im Hinblick darauf diskutiert, wie die Fähigkeit von pathogenen Bakterien beschaffen ist, auf Kulturpflanzen zu wachsen und dauerhaft zu gedeihen sowie ihren vielfältigen Lebensstil beizubehalten.</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Auch Probleme im Zusammenhang mit den Wechselwirkungen von Darmpathogenen bei Pflanzen, die nicht nur ihr Überleben in diesem Lebensraum verbessern, sondern auch ihre Fähigkeit, den Menschen zu infizieren, werden erörtert.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bekannten Informationen aus früheren Risikobewertungen, die wichtigsten Risikofaktoren und Profile, Gefährdungsbeurteilungen und Sanitärrisikoanalysen von pflanzlichen Produkten werden zusammengefasst.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Schließlich werden die drei Schritte eines Bewusstseinsprogramms für Lebensmittel – Pflanzen - Sicherheit diskutiert: 1) Fixieren der Gefahr; 2) Beurteilung des Risikos; 3) Vornahme von Änderungen und Risikomanagement der Pflanzennahrung.</a:t>
                      </a:r>
                    </a:p>
                  </a:txBody>
                  <a:tcPr marL="68580" marR="68580" marT="0" marB="0"/>
                </a:tc>
                <a:extLst>
                  <a:ext uri="{0D108BD9-81ED-4DB2-BD59-A6C34878D82A}">
                    <a16:rowId xmlns:a16="http://schemas.microsoft.com/office/drawing/2014/main" val="10001"/>
                  </a:ext>
                </a:extLst>
              </a:tr>
            </a:tbl>
          </a:graphicData>
        </a:graphic>
      </p:graphicFrame>
      <p:grpSp>
        <p:nvGrpSpPr>
          <p:cNvPr id="10" name="Group 9"/>
          <p:cNvGrpSpPr/>
          <p:nvPr/>
        </p:nvGrpSpPr>
        <p:grpSpPr>
          <a:xfrm>
            <a:off x="725725" y="140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943198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446</TotalTime>
  <Words>1194</Words>
  <Application>Microsoft Office PowerPoint</Application>
  <PresentationFormat>Widescreen</PresentationFormat>
  <Paragraphs>131</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PowerPoint Presentation</vt:lpstr>
      <vt:lpstr>ZIELGRUPPEN </vt:lpstr>
      <vt:lpstr>ZIELGRUPPEN </vt:lpstr>
      <vt:lpstr> </vt:lpstr>
      <vt:lpstr>DIE AUSBILDUNGSDATEN </vt:lpstr>
      <vt:lpstr>DIE AUSBILDUNGSDATEN   </vt:lpstr>
      <vt:lpstr>DAS MODULARE TRAININGS RAHMEN: KURZE INFORMATIONEN ÜBER LOs WISSEN TEIL</vt:lpstr>
      <vt:lpstr>DAS MODULARE TRAININGS RAHMEN: KURZE INFORMATIONEN ÜBER LOs WISSEN TEIL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Teddy</dc:creator>
  <cp:lastModifiedBy>T&amp;T</cp:lastModifiedBy>
  <cp:revision>41</cp:revision>
  <dcterms:created xsi:type="dcterms:W3CDTF">2016-09-12T12:29:01Z</dcterms:created>
  <dcterms:modified xsi:type="dcterms:W3CDTF">2016-10-30T19:15:39Z</dcterms:modified>
</cp:coreProperties>
</file>