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7" r:id="rId3"/>
    <p:sldId id="258" r:id="rId4"/>
    <p:sldId id="263" r:id="rId5"/>
    <p:sldId id="259" r:id="rId6"/>
    <p:sldId id="260" r:id="rId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16" autoAdjust="0"/>
    <p:restoredTop sz="94660"/>
  </p:normalViewPr>
  <p:slideViewPr>
    <p:cSldViewPr snapToGrid="0">
      <p:cViewPr varScale="1">
        <p:scale>
          <a:sx n="116" d="100"/>
          <a:sy n="116" d="100"/>
        </p:scale>
        <p:origin x="102" y="114"/>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smtClean="0"/>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EB712588-04B1-427B-82EE-E8DB90309F08}" type="datetimeFigureOut">
              <a:rPr lang="en-US" dirty="0"/>
              <a:t>10/30/2016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smtClean="0"/>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2A54C80-263E-416B-A8E0-580EDEADCBDC}" type="datetimeFigureOut">
              <a:rPr lang="en-US" dirty="0"/>
              <a:t>10/30/2016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519954A3-9DFD-4C44-94BA-B95130A3BA1C}"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smtClean="0"/>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smtClean="0"/>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55C6B4A9-1611-4792-9094-5F34BCA07E0B}" type="datetimeFigureOut">
              <a:rPr lang="en-US" dirty="0"/>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B61BEF0D-F0BB-DE4B-95CE-6DB70DBA9567}" type="datetimeFigureOut">
              <a:rPr lang="en-US" dirty="0"/>
              <a:pPr/>
              <a:t>10/30/2016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1BEF0D-F0BB-DE4B-95CE-6DB70DBA9567}" type="datetimeFigureOut">
              <a:rPr lang="en-US" dirty="0"/>
              <a:pPr/>
              <a:t>10/30/2016</a:t>
            </a:fld>
            <a:endParaRPr lang="en-US" dirty="0"/>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D57F1E4F-1CFF-5643-939E-217C01CDF565}" type="slidenum">
              <a:rPr lang="en-US" dirty="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65" r:id="rId4"/>
    <p:sldLayoutId id="2147483653" r:id="rId5"/>
    <p:sldLayoutId id="2147483654" r:id="rId6"/>
    <p:sldLayoutId id="2147483655" r:id="rId7"/>
    <p:sldLayoutId id="2147483666" r:id="rId8"/>
    <p:sldLayoutId id="2147483657" r:id="rId9"/>
    <p:sldLayoutId id="2147483660" r:id="rId10"/>
    <p:sldLayoutId id="2147483661" r:id="rId11"/>
    <p:sldLayoutId id="2147483662" r:id="rId12"/>
    <p:sldLayoutId id="2147483663" r:id="rId13"/>
    <p:sldLayoutId id="2147483664" r:id="rId14"/>
    <p:sldLayoutId id="2147483667" r:id="rId15"/>
    <p:sldLayoutId id="2147483659"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1.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uni-ecoaula.eu/"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hyperlink" Target="http://www.uni-ecoaula.eu/" TargetMode="Externa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jpeg"/></Relationships>
</file>

<file path=ppt/slides/_rels/slide5.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6.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image" Target="../media/image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0" y="64886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4" name="Rectangle 13"/>
          <p:cNvSpPr/>
          <p:nvPr/>
        </p:nvSpPr>
        <p:spPr>
          <a:xfrm>
            <a:off x="803591" y="1283811"/>
            <a:ext cx="8699500" cy="4585871"/>
          </a:xfrm>
          <a:prstGeom prst="rect">
            <a:avLst/>
          </a:prstGeom>
        </p:spPr>
        <p:txBody>
          <a:bodyPr wrap="square">
            <a:spAutoFit/>
          </a:bodyPr>
          <a:lstStyle/>
          <a:p>
            <a:pPr algn="ctr" hangingPunct="0">
              <a:tabLst>
                <a:tab pos="3429000" algn="l"/>
              </a:tabLst>
            </a:pPr>
            <a:r>
              <a:rPr lang="en-US" b="1" dirty="0">
                <a:solidFill>
                  <a:schemeClr val="accent2">
                    <a:lumMod val="75000"/>
                  </a:schemeClr>
                </a:solidFill>
                <a:latin typeface="Calibri" panose="020F0502020204030204" pitchFamily="34" charset="0"/>
                <a:ea typeface="Times New Roman" panose="02020603050405020304" pitchFamily="18" charset="0"/>
              </a:rPr>
              <a:t>ERASMUS+ PROGRAMME</a:t>
            </a:r>
            <a:endParaRPr lang="en-US" dirty="0">
              <a:solidFill>
                <a:schemeClr val="accent2">
                  <a:lumMod val="75000"/>
                </a:schemeClr>
              </a:solidFill>
              <a:latin typeface="Calibri" panose="020F0502020204030204" pitchFamily="34" charset="0"/>
              <a:ea typeface="Times New Roman" panose="02020603050405020304" pitchFamily="18" charset="0"/>
            </a:endParaRPr>
          </a:p>
          <a:p>
            <a:pPr algn="ctr" hangingPunct="0">
              <a:tabLst>
                <a:tab pos="3429000" algn="l"/>
              </a:tabLst>
            </a:pPr>
            <a:r>
              <a:rPr lang="en-US" b="1" dirty="0">
                <a:solidFill>
                  <a:schemeClr val="accent2">
                    <a:lumMod val="75000"/>
                  </a:schemeClr>
                </a:solidFill>
                <a:latin typeface="Calibri" panose="020F0502020204030204" pitchFamily="34" charset="0"/>
                <a:ea typeface="Times New Roman" panose="02020603050405020304" pitchFamily="18" charset="0"/>
              </a:rPr>
              <a:t> </a:t>
            </a:r>
            <a:endParaRPr lang="en-US" sz="1600" dirty="0">
              <a:solidFill>
                <a:schemeClr val="accent2">
                  <a:lumMod val="75000"/>
                </a:schemeClr>
              </a:solidFill>
              <a:latin typeface="Calibri" panose="020F0502020204030204" pitchFamily="34" charset="0"/>
              <a:ea typeface="Times New Roman" panose="02020603050405020304" pitchFamily="18" charset="0"/>
            </a:endParaRPr>
          </a:p>
          <a:p>
            <a:pPr algn="ctr" hangingPunct="0">
              <a:tabLst>
                <a:tab pos="3429000" algn="l"/>
              </a:tabLst>
            </a:pPr>
            <a:r>
              <a:rPr lang="en-US" b="1" dirty="0">
                <a:solidFill>
                  <a:schemeClr val="accent2">
                    <a:lumMod val="75000"/>
                  </a:schemeClr>
                </a:solidFill>
                <a:latin typeface="Calibri" panose="020F0502020204030204" pitchFamily="34" charset="0"/>
                <a:ea typeface="Times New Roman" panose="02020603050405020304" pitchFamily="18" charset="0"/>
              </a:rPr>
              <a:t>KEY ACTION 2: COOPERATION FOR INNOVATION AND THE EXCHANGE OF GOOD PRACTICES</a:t>
            </a:r>
            <a:endParaRPr lang="en-US" sz="1600" dirty="0">
              <a:solidFill>
                <a:schemeClr val="accent2">
                  <a:lumMod val="75000"/>
                </a:schemeClr>
              </a:solidFill>
              <a:latin typeface="Calibri" panose="020F0502020204030204" pitchFamily="34" charset="0"/>
              <a:ea typeface="Times New Roman" panose="02020603050405020304" pitchFamily="18" charset="0"/>
            </a:endParaRPr>
          </a:p>
          <a:p>
            <a:pPr algn="ctr" hangingPunct="0">
              <a:tabLst>
                <a:tab pos="3429000" algn="l"/>
              </a:tabLst>
            </a:pPr>
            <a:r>
              <a:rPr lang="en-US" b="1" dirty="0">
                <a:solidFill>
                  <a:schemeClr val="accent2">
                    <a:lumMod val="75000"/>
                  </a:schemeClr>
                </a:solidFill>
                <a:latin typeface="Calibri" panose="020F0502020204030204" pitchFamily="34" charset="0"/>
                <a:ea typeface="Times New Roman" panose="02020603050405020304" pitchFamily="18" charset="0"/>
              </a:rPr>
              <a:t> </a:t>
            </a:r>
            <a:endParaRPr lang="en-US" sz="1600" dirty="0">
              <a:solidFill>
                <a:schemeClr val="accent2">
                  <a:lumMod val="75000"/>
                </a:schemeClr>
              </a:solidFill>
              <a:latin typeface="Calibri" panose="020F0502020204030204" pitchFamily="34" charset="0"/>
              <a:ea typeface="Times New Roman" panose="02020603050405020304" pitchFamily="18" charset="0"/>
            </a:endParaRPr>
          </a:p>
          <a:p>
            <a:pPr algn="ctr" hangingPunct="0">
              <a:tabLst>
                <a:tab pos="3429000" algn="l"/>
              </a:tabLst>
            </a:pPr>
            <a:r>
              <a:rPr lang="en-US" b="1" dirty="0">
                <a:solidFill>
                  <a:schemeClr val="accent2">
                    <a:lumMod val="75000"/>
                  </a:schemeClr>
                </a:solidFill>
                <a:latin typeface="Calibri" panose="020F0502020204030204" pitchFamily="34" charset="0"/>
                <a:ea typeface="Times New Roman" panose="02020603050405020304" pitchFamily="18" charset="0"/>
              </a:rPr>
              <a:t>STRATEGIC PARTNERSHIPS IN THE FIELD OF EDUCATION, TRAINING AND </a:t>
            </a:r>
            <a:r>
              <a:rPr lang="en-US" b="1" dirty="0" smtClean="0">
                <a:solidFill>
                  <a:schemeClr val="accent2">
                    <a:lumMod val="75000"/>
                  </a:schemeClr>
                </a:solidFill>
                <a:latin typeface="Calibri" panose="020F0502020204030204" pitchFamily="34" charset="0"/>
                <a:ea typeface="Times New Roman" panose="02020603050405020304" pitchFamily="18" charset="0"/>
              </a:rPr>
              <a:t>YOUTH</a:t>
            </a:r>
            <a:endParaRPr lang="en-US" sz="2400" b="1" dirty="0" smtClean="0">
              <a:solidFill>
                <a:schemeClr val="accent2">
                  <a:lumMod val="75000"/>
                </a:schemeClr>
              </a:solidFill>
              <a:latin typeface="Calibri" panose="020F0502020204030204" pitchFamily="34" charset="0"/>
              <a:ea typeface="Times New Roman" panose="02020603050405020304" pitchFamily="18" charset="0"/>
            </a:endParaRPr>
          </a:p>
          <a:p>
            <a:pPr algn="ctr" hangingPunct="0">
              <a:tabLst>
                <a:tab pos="3429000" algn="l"/>
              </a:tabLst>
            </a:pPr>
            <a:endParaRPr lang="en-US" sz="1600" dirty="0">
              <a:solidFill>
                <a:schemeClr val="accent2">
                  <a:lumMod val="75000"/>
                </a:schemeClr>
              </a:solidFill>
              <a:latin typeface="Calibri" panose="020F0502020204030204" pitchFamily="34" charset="0"/>
              <a:ea typeface="Times New Roman" panose="02020603050405020304" pitchFamily="18" charset="0"/>
            </a:endParaRPr>
          </a:p>
          <a:p>
            <a:pPr algn="ctr" hangingPunct="0"/>
            <a:endParaRPr lang="en-US" sz="2400" dirty="0" smtClean="0">
              <a:solidFill>
                <a:schemeClr val="accent2">
                  <a:lumMod val="75000"/>
                </a:schemeClr>
              </a:solidFill>
              <a:latin typeface="Calibri" panose="020F0502020204030204" pitchFamily="34" charset="0"/>
              <a:ea typeface="Times New Roman" panose="02020603050405020304" pitchFamily="18" charset="0"/>
            </a:endParaRPr>
          </a:p>
          <a:p>
            <a:pPr algn="ctr" hangingPunct="0"/>
            <a:r>
              <a:rPr lang="en-US" sz="2400" dirty="0" smtClean="0">
                <a:solidFill>
                  <a:schemeClr val="accent2">
                    <a:lumMod val="75000"/>
                  </a:schemeClr>
                </a:solidFill>
                <a:latin typeface="Calibri" panose="020F0502020204030204" pitchFamily="34" charset="0"/>
                <a:ea typeface="Times New Roman" panose="02020603050405020304" pitchFamily="18" charset="0"/>
              </a:rPr>
              <a:t>Multi-purpose </a:t>
            </a:r>
            <a:r>
              <a:rPr lang="en-US" sz="2400" dirty="0">
                <a:solidFill>
                  <a:schemeClr val="accent2">
                    <a:lumMod val="75000"/>
                  </a:schemeClr>
                </a:solidFill>
                <a:latin typeface="Calibri" panose="020F0502020204030204" pitchFamily="34" charset="0"/>
                <a:ea typeface="Times New Roman" panose="02020603050405020304" pitchFamily="18" charset="0"/>
              </a:rPr>
              <a:t>center for adult education in clean </a:t>
            </a:r>
            <a:r>
              <a:rPr lang="en-US" sz="2400" dirty="0" smtClean="0">
                <a:solidFill>
                  <a:schemeClr val="accent2">
                    <a:lumMod val="75000"/>
                  </a:schemeClr>
                </a:solidFill>
                <a:latin typeface="Calibri" panose="020F0502020204030204" pitchFamily="34" charset="0"/>
                <a:ea typeface="Times New Roman" panose="02020603050405020304" pitchFamily="18" charset="0"/>
              </a:rPr>
              <a:t>environment</a:t>
            </a:r>
          </a:p>
          <a:p>
            <a:pPr algn="ctr" hangingPunct="0"/>
            <a:r>
              <a:rPr lang="en-US" sz="2400" dirty="0" smtClean="0">
                <a:solidFill>
                  <a:schemeClr val="accent2">
                    <a:lumMod val="75000"/>
                  </a:schemeClr>
                </a:solidFill>
                <a:latin typeface="Calibri" panose="020F0502020204030204" pitchFamily="34" charset="0"/>
                <a:ea typeface="Times New Roman" panose="02020603050405020304" pitchFamily="18" charset="0"/>
              </a:rPr>
              <a:t>ECO-Center</a:t>
            </a:r>
          </a:p>
          <a:p>
            <a:pPr algn="ctr" hangingPunct="0"/>
            <a:endParaRPr lang="en-US" sz="2400" b="1" dirty="0">
              <a:solidFill>
                <a:schemeClr val="accent2">
                  <a:lumMod val="75000"/>
                </a:schemeClr>
              </a:solidFill>
              <a:latin typeface="Calibri" panose="020F0502020204030204" pitchFamily="34" charset="0"/>
              <a:ea typeface="Times New Roman" panose="02020603050405020304" pitchFamily="18" charset="0"/>
            </a:endParaRPr>
          </a:p>
          <a:p>
            <a:pPr algn="ctr" hangingPunct="0"/>
            <a:endParaRPr lang="en-US" sz="2400" b="1" dirty="0" smtClean="0">
              <a:solidFill>
                <a:schemeClr val="accent2">
                  <a:lumMod val="75000"/>
                </a:schemeClr>
              </a:solidFill>
              <a:latin typeface="Calibri" panose="020F0502020204030204" pitchFamily="34" charset="0"/>
              <a:ea typeface="Times New Roman" panose="02020603050405020304" pitchFamily="18" charset="0"/>
            </a:endParaRPr>
          </a:p>
          <a:p>
            <a:pPr algn="ctr" hangingPunct="0"/>
            <a:r>
              <a:rPr lang="en-US" sz="2400" b="1"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ARBEITSORIENTIERTE </a:t>
            </a:r>
            <a:r>
              <a:rPr lang="en-US" sz="2400" b="1"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SCHULUNGEN</a:t>
            </a:r>
          </a:p>
          <a:p>
            <a:pPr algn="ctr" hangingPunct="0"/>
            <a:r>
              <a:rPr lang="de-DE" sz="2400" b="1" dirty="0">
                <a:solidFill>
                  <a:schemeClr val="accent2">
                    <a:lumMod val="75000"/>
                  </a:schemeClr>
                </a:solidFill>
                <a:latin typeface="Calibri" panose="020F0502020204030204" pitchFamily="34" charset="0"/>
                <a:ea typeface="Times New Roman" panose="02020603050405020304" pitchFamily="18" charset="0"/>
                <a:cs typeface="Times New Roman" panose="02020603050405020304" pitchFamily="18" charset="0"/>
              </a:rPr>
              <a:t>UMWELTBEWUSSTSEIN</a:t>
            </a:r>
            <a:endParaRPr lang="en-US" dirty="0">
              <a:solidFill>
                <a:schemeClr val="accent2">
                  <a:lumMod val="75000"/>
                </a:schemeClr>
              </a:solidFill>
            </a:endParaRPr>
          </a:p>
        </p:txBody>
      </p:sp>
      <p:pic>
        <p:nvPicPr>
          <p:cNvPr id="10" name="Picture 9" descr="full logo hrdc [Final] 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015795" y="128724"/>
            <a:ext cx="1049655" cy="361951"/>
          </a:xfrm>
          <a:prstGeom prst="rect">
            <a:avLst/>
          </a:prstGeom>
          <a:noFill/>
          <a:ln>
            <a:noFill/>
          </a:ln>
        </p:spPr>
      </p:pic>
      <p:pic>
        <p:nvPicPr>
          <p:cNvPr id="11" name="Picture 10" descr="Logo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17514" y="128724"/>
            <a:ext cx="715645" cy="580390"/>
          </a:xfrm>
          <a:prstGeom prst="rect">
            <a:avLst/>
          </a:prstGeom>
          <a:noFill/>
          <a:ln>
            <a:noFill/>
          </a:ln>
        </p:spPr>
      </p:pic>
      <p:pic>
        <p:nvPicPr>
          <p:cNvPr id="9" name="Картина 1"/>
          <p:cNvPicPr/>
          <p:nvPr/>
        </p:nvPicPr>
        <p:blipFill rotWithShape="1">
          <a:blip r:embed="rId4"/>
          <a:srcRect l="3812" t="68296" r="66963" b="24080"/>
          <a:stretch/>
        </p:blipFill>
        <p:spPr bwMode="auto">
          <a:xfrm>
            <a:off x="7608772" y="140155"/>
            <a:ext cx="1682115" cy="350520"/>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412187194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5571" y="704343"/>
            <a:ext cx="8674928" cy="340876"/>
          </a:xfrm>
        </p:spPr>
        <p:txBody>
          <a:bodyPr>
            <a:noAutofit/>
          </a:bodyPr>
          <a:lstStyle/>
          <a:p>
            <a:pPr algn="ctr"/>
            <a:r>
              <a:rPr lang="en-US" sz="18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ZIELGRUPPEN</a:t>
            </a:r>
            <a:r>
              <a:rPr lang="en-US" sz="1800" dirty="0" smtClean="0">
                <a:solidFill>
                  <a:schemeClr val="accent2">
                    <a:lumMod val="75000"/>
                  </a:schemeClr>
                </a:solidFill>
                <a:latin typeface="Calibri" panose="020F0502020204030204" pitchFamily="34" charset="0"/>
              </a:rPr>
              <a:t/>
            </a:r>
            <a:br>
              <a:rPr lang="en-US" sz="1800" dirty="0" smtClean="0">
                <a:solidFill>
                  <a:schemeClr val="accent2">
                    <a:lumMod val="75000"/>
                  </a:schemeClr>
                </a:solidFill>
                <a:latin typeface="Calibri" panose="020F0502020204030204" pitchFamily="34" charset="0"/>
              </a:rPr>
            </a:br>
            <a:endParaRPr lang="en-US" sz="1800" dirty="0">
              <a:solidFill>
                <a:schemeClr val="accent2">
                  <a:lumMod val="75000"/>
                </a:schemeClr>
              </a:solidFill>
              <a:latin typeface="Calibri" panose="020F0502020204030204" pitchFamily="34" charset="0"/>
            </a:endParaRPr>
          </a:p>
        </p:txBody>
      </p:sp>
      <p:sp>
        <p:nvSpPr>
          <p:cNvPr id="4" name="Rectangle 3"/>
          <p:cNvSpPr/>
          <p:nvPr/>
        </p:nvSpPr>
        <p:spPr>
          <a:xfrm>
            <a:off x="405571" y="64759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11" name="Table 10"/>
          <p:cNvGraphicFramePr>
            <a:graphicFrameLocks noGrp="1"/>
          </p:cNvGraphicFramePr>
          <p:nvPr>
            <p:extLst>
              <p:ext uri="{D42A27DB-BD31-4B8C-83A1-F6EECF244321}">
                <p14:modId xmlns:p14="http://schemas.microsoft.com/office/powerpoint/2010/main" val="1190828846"/>
              </p:ext>
            </p:extLst>
          </p:nvPr>
        </p:nvGraphicFramePr>
        <p:xfrm>
          <a:off x="367471" y="1070619"/>
          <a:ext cx="8875271" cy="5142680"/>
        </p:xfrm>
        <a:graphic>
          <a:graphicData uri="http://schemas.openxmlformats.org/drawingml/2006/table">
            <a:tbl>
              <a:tblPr firstRow="1" firstCol="1" bandRow="1">
                <a:tableStyleId>{5C22544A-7EE6-4342-B048-85BDC9FD1C3A}</a:tableStyleId>
              </a:tblPr>
              <a:tblGrid>
                <a:gridCol w="1969329">
                  <a:extLst>
                    <a:ext uri="{9D8B030D-6E8A-4147-A177-3AD203B41FA5}">
                      <a16:colId xmlns:a16="http://schemas.microsoft.com/office/drawing/2014/main" val="20000"/>
                    </a:ext>
                  </a:extLst>
                </a:gridCol>
                <a:gridCol w="6905942">
                  <a:extLst>
                    <a:ext uri="{9D8B030D-6E8A-4147-A177-3AD203B41FA5}">
                      <a16:colId xmlns:a16="http://schemas.microsoft.com/office/drawing/2014/main" val="20001"/>
                    </a:ext>
                  </a:extLst>
                </a:gridCol>
              </a:tblGrid>
              <a:tr h="121295">
                <a:tc>
                  <a:txBody>
                    <a:bodyPr/>
                    <a:lstStyle/>
                    <a:p>
                      <a:pPr marL="0" marR="0">
                        <a:lnSpc>
                          <a:spcPct val="115000"/>
                        </a:lnSpc>
                        <a:spcBef>
                          <a:spcPts val="0"/>
                        </a:spcBef>
                        <a:spcAft>
                          <a:spcPts val="0"/>
                        </a:spcAft>
                      </a:pPr>
                      <a:r>
                        <a:rPr lang="en-US" sz="1200" dirty="0" err="1" smtClean="0">
                          <a:effectLst/>
                          <a:latin typeface="Calibri" panose="020F0502020204030204" pitchFamily="34" charset="0"/>
                        </a:rPr>
                        <a:t>Zielgruppen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tc>
                  <a:txBody>
                    <a:bodyPr/>
                    <a:lstStyle/>
                    <a:p>
                      <a:pPr marL="0" marR="0" algn="ctr">
                        <a:lnSpc>
                          <a:spcPct val="115000"/>
                        </a:lnSpc>
                        <a:spcBef>
                          <a:spcPts val="0"/>
                        </a:spcBef>
                        <a:spcAft>
                          <a:spcPts val="0"/>
                        </a:spcAft>
                      </a:pPr>
                      <a:r>
                        <a:rPr lang="en-US" sz="1200" dirty="0" smtClean="0">
                          <a:effectLst/>
                          <a:latin typeface="Calibri" panose="020F0502020204030204" pitchFamily="34" charset="0"/>
                        </a:rPr>
                        <a:t>ISCO</a:t>
                      </a:r>
                    </a:p>
                    <a:p>
                      <a:pPr marL="0" marR="0" algn="ctr">
                        <a:lnSpc>
                          <a:spcPct val="115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val="10000"/>
                  </a:ext>
                </a:extLst>
              </a:tr>
              <a:tr h="849064">
                <a:tc>
                  <a:txBody>
                    <a:bodyPr/>
                    <a:lstStyle/>
                    <a:p>
                      <a:pPr marL="0" marR="0">
                        <a:lnSpc>
                          <a:spcPct val="115000"/>
                        </a:lnSpc>
                        <a:spcBef>
                          <a:spcPts val="0"/>
                        </a:spcBef>
                        <a:spcAft>
                          <a:spcPts val="0"/>
                        </a:spcAft>
                      </a:pPr>
                      <a:r>
                        <a:rPr lang="de-DE" sz="1200" dirty="0" smtClean="0">
                          <a:effectLst/>
                          <a:latin typeface="Calibri" panose="020F0502020204030204" pitchFamily="34" charset="0"/>
                        </a:rPr>
                        <a:t>Lehrer/ Trainer in der Erwachsenenbildung:</a:t>
                      </a:r>
                    </a:p>
                    <a:p>
                      <a:pPr marL="0" marR="0">
                        <a:lnSpc>
                          <a:spcPct val="115000"/>
                        </a:lnSpc>
                        <a:spcBef>
                          <a:spcPts val="0"/>
                        </a:spcBef>
                        <a:spcAft>
                          <a:spcPts val="0"/>
                        </a:spcAft>
                      </a:pPr>
                      <a:r>
                        <a:rPr lang="de-DE" sz="1200" dirty="0" smtClean="0">
                          <a:effectLst/>
                          <a:latin typeface="Calibri" panose="020F0502020204030204" pitchFamily="34" charset="0"/>
                        </a:rPr>
                        <a:t>   Biologie </a:t>
                      </a:r>
                    </a:p>
                    <a:p>
                      <a:pPr marL="0" marR="0">
                        <a:lnSpc>
                          <a:spcPct val="115000"/>
                        </a:lnSpc>
                        <a:spcBef>
                          <a:spcPts val="0"/>
                        </a:spcBef>
                        <a:spcAft>
                          <a:spcPts val="0"/>
                        </a:spcAft>
                      </a:pPr>
                      <a:r>
                        <a:rPr lang="de-DE" sz="1200" dirty="0" smtClean="0">
                          <a:effectLst/>
                          <a:latin typeface="Calibri" panose="020F0502020204030204" pitchFamily="34" charset="0"/>
                        </a:rPr>
                        <a:t>   </a:t>
                      </a:r>
                      <a:r>
                        <a:rPr lang="de-DE" sz="1200" dirty="0" smtClean="0">
                          <a:effectLst/>
                          <a:latin typeface="Calibri" panose="020F0502020204030204" pitchFamily="34" charset="0"/>
                        </a:rPr>
                        <a:t>Chemie</a:t>
                      </a:r>
                    </a:p>
                    <a:p>
                      <a:pPr marL="0" marR="0">
                        <a:lnSpc>
                          <a:spcPct val="115000"/>
                        </a:lnSpc>
                        <a:spcBef>
                          <a:spcPts val="0"/>
                        </a:spcBef>
                        <a:spcAft>
                          <a:spcPts val="0"/>
                        </a:spcAft>
                      </a:pPr>
                      <a:r>
                        <a:rPr lang="de-DE" sz="1200" dirty="0" smtClean="0">
                          <a:effectLst/>
                          <a:latin typeface="Calibri" panose="020F0502020204030204" pitchFamily="34" charset="0"/>
                        </a:rPr>
                        <a:t>   Umwelttechnik </a:t>
                      </a:r>
                    </a:p>
                    <a:p>
                      <a:pPr marL="0" marR="0">
                        <a:lnSpc>
                          <a:spcPct val="115000"/>
                        </a:lnSpc>
                        <a:spcBef>
                          <a:spcPts val="0"/>
                        </a:spcBef>
                        <a:spcAft>
                          <a:spcPts val="0"/>
                        </a:spcAft>
                      </a:pPr>
                      <a:r>
                        <a:rPr lang="de-DE" sz="1200" dirty="0" smtClean="0">
                          <a:effectLst/>
                          <a:latin typeface="Calibri" panose="020F0502020204030204" pitchFamily="34" charset="0"/>
                        </a:rPr>
                        <a:t>   Bauingenieurwesen </a:t>
                      </a:r>
                      <a:endParaRPr lang="de-DE" sz="1200" dirty="0" smtClean="0">
                        <a:effectLst/>
                        <a:latin typeface="Calibri" panose="020F0502020204030204" pitchFamily="34" charset="0"/>
                      </a:endParaRPr>
                    </a:p>
                  </a:txBody>
                  <a:tcPr marL="43148" marR="43148" marT="0" marB="0"/>
                </a:tc>
                <a:tc>
                  <a:txBody>
                    <a:bodyPr/>
                    <a:lstStyle/>
                    <a:p>
                      <a:pPr marL="0" marR="0">
                        <a:lnSpc>
                          <a:spcPct val="115000"/>
                        </a:lnSpc>
                        <a:spcBef>
                          <a:spcPts val="0"/>
                        </a:spcBef>
                        <a:spcAft>
                          <a:spcPts val="0"/>
                        </a:spcAft>
                      </a:pPr>
                      <a:r>
                        <a:rPr lang="en-GB" sz="1200" b="1" dirty="0">
                          <a:effectLst/>
                          <a:latin typeface="Calibri" panose="020F0502020204030204" pitchFamily="34" charset="0"/>
                        </a:rPr>
                        <a:t>ISCO 2320: </a:t>
                      </a:r>
                      <a:r>
                        <a:rPr lang="en-GB" sz="1200" b="1" dirty="0" err="1" smtClean="0">
                          <a:effectLst/>
                          <a:latin typeface="Calibri" panose="020F0502020204030204" pitchFamily="34" charset="0"/>
                        </a:rPr>
                        <a:t>Öffentliche</a:t>
                      </a:r>
                      <a:r>
                        <a:rPr lang="en-GB" sz="1200" b="1" dirty="0" smtClean="0">
                          <a:effectLst/>
                          <a:latin typeface="Calibri" panose="020F0502020204030204" pitchFamily="34" charset="0"/>
                        </a:rPr>
                        <a:t> Gesundheit </a:t>
                      </a:r>
                    </a:p>
                    <a:p>
                      <a:pPr marL="0" marR="0" indent="0" algn="l" defTabSz="457200" rtl="0" eaLnBrk="1" fontAlgn="auto" latinLnBrk="0" hangingPunct="1">
                        <a:lnSpc>
                          <a:spcPct val="115000"/>
                        </a:lnSpc>
                        <a:spcBef>
                          <a:spcPts val="0"/>
                        </a:spcBef>
                        <a:spcAft>
                          <a:spcPts val="0"/>
                        </a:spcAft>
                        <a:buClrTx/>
                        <a:buSzTx/>
                        <a:buFontTx/>
                        <a:buNone/>
                        <a:tabLst/>
                        <a:defRPr/>
                      </a:pPr>
                      <a:r>
                        <a:rPr lang="de-DE" sz="1200" dirty="0" smtClean="0">
                          <a:effectLst/>
                          <a:latin typeface="Calibri" panose="020F0502020204030204" pitchFamily="34" charset="0"/>
                        </a:rPr>
                        <a:t>Berufsschullehrer unterrichten oder organisieren Inhalte der Berufsausbildung oder von beruflichen Themen bei Erwachsenen und Weiterbildungseinrichtungen und älteren Schülern in weiterführenden Schulen und Hochschulen. Sie bereiten die Schüler für die Beschäftigung in bestimmten Berufen oder Berufsfeldern vor, für die eine Universitäts- oder Hochschulbildung normalerweise nicht erforderlich ist.</a:t>
                      </a:r>
                      <a:endParaRPr lang="en-US" sz="1200" dirty="0" smtClean="0">
                        <a:effectLst/>
                        <a:latin typeface="Calibri" panose="020F0502020204030204" pitchFamily="34" charset="0"/>
                        <a:ea typeface="Calibri" panose="020F0502020204030204" pitchFamily="34" charset="0"/>
                        <a:cs typeface="Times New Roman" panose="02020603050405020304" pitchFamily="18" charset="0"/>
                      </a:endParaRPr>
                    </a:p>
                    <a:p>
                      <a:pPr marL="0" marR="0">
                        <a:lnSpc>
                          <a:spcPct val="115000"/>
                        </a:lnSpc>
                        <a:spcBef>
                          <a:spcPts val="0"/>
                        </a:spcBef>
                        <a:spcAft>
                          <a:spcPts val="0"/>
                        </a:spcAft>
                      </a:pP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val="10001"/>
                  </a:ext>
                </a:extLst>
              </a:tr>
              <a:tr h="686299">
                <a:tc rowSpan="4">
                  <a:txBody>
                    <a:bodyPr/>
                    <a:lstStyle/>
                    <a:p>
                      <a:pPr marL="0" marR="0">
                        <a:lnSpc>
                          <a:spcPct val="115000"/>
                        </a:lnSpc>
                        <a:spcBef>
                          <a:spcPts val="0"/>
                        </a:spcBef>
                        <a:spcAft>
                          <a:spcPts val="0"/>
                        </a:spcAft>
                      </a:pPr>
                      <a:r>
                        <a:rPr lang="de-DE" sz="1200" dirty="0" smtClean="0">
                          <a:effectLst/>
                          <a:latin typeface="Calibri" panose="020F0502020204030204" pitchFamily="34" charset="0"/>
                        </a:rPr>
                        <a:t>Bildungsmanager; anderes Managementpersonal in</a:t>
                      </a:r>
                    </a:p>
                    <a:p>
                      <a:pPr marL="0" marR="0">
                        <a:lnSpc>
                          <a:spcPct val="115000"/>
                        </a:lnSpc>
                        <a:spcBef>
                          <a:spcPts val="0"/>
                        </a:spcBef>
                        <a:spcAft>
                          <a:spcPts val="0"/>
                        </a:spcAft>
                      </a:pPr>
                      <a:r>
                        <a:rPr lang="de-DE" sz="1200" dirty="0" smtClean="0">
                          <a:effectLst/>
                          <a:latin typeface="Calibri" panose="020F0502020204030204" pitchFamily="34" charset="0"/>
                        </a:rPr>
                        <a:t>Erwachsenenbildungseinrichtungen; nicht</a:t>
                      </a:r>
                    </a:p>
                    <a:p>
                      <a:pPr marL="0" marR="0">
                        <a:lnSpc>
                          <a:spcPct val="115000"/>
                        </a:lnSpc>
                        <a:spcBef>
                          <a:spcPts val="0"/>
                        </a:spcBef>
                        <a:spcAft>
                          <a:spcPts val="0"/>
                        </a:spcAft>
                      </a:pPr>
                      <a:r>
                        <a:rPr lang="de-DE" sz="1200" dirty="0" smtClean="0">
                          <a:effectLst/>
                          <a:latin typeface="Calibri" panose="020F0502020204030204" pitchFamily="34" charset="0"/>
                        </a:rPr>
                        <a:t>unterrichtendes Verwaltungspersonal:</a:t>
                      </a:r>
                    </a:p>
                    <a:p>
                      <a:pPr marL="0" marR="0">
                        <a:lnSpc>
                          <a:spcPct val="115000"/>
                        </a:lnSpc>
                        <a:spcBef>
                          <a:spcPts val="0"/>
                        </a:spcBef>
                        <a:spcAft>
                          <a:spcPts val="0"/>
                        </a:spcAft>
                      </a:pPr>
                      <a:r>
                        <a:rPr lang="de-DE" sz="1200" dirty="0" smtClean="0">
                          <a:effectLst/>
                          <a:latin typeface="Calibri" panose="020F0502020204030204" pitchFamily="34" charset="0"/>
                        </a:rPr>
                        <a:t>   Management</a:t>
                      </a:r>
                    </a:p>
                    <a:p>
                      <a:pPr marL="0" marR="0">
                        <a:lnSpc>
                          <a:spcPct val="115000"/>
                        </a:lnSpc>
                        <a:spcBef>
                          <a:spcPts val="0"/>
                        </a:spcBef>
                        <a:spcAft>
                          <a:spcPts val="0"/>
                        </a:spcAft>
                      </a:pPr>
                      <a:r>
                        <a:rPr lang="de-DE" sz="1200" dirty="0" smtClean="0">
                          <a:effectLst/>
                          <a:latin typeface="Calibri" panose="020F0502020204030204" pitchFamily="34" charset="0"/>
                        </a:rPr>
                        <a:t>   Wirtschaft</a:t>
                      </a:r>
                    </a:p>
                    <a:p>
                      <a:pPr marL="0" marR="0">
                        <a:lnSpc>
                          <a:spcPct val="115000"/>
                        </a:lnSpc>
                        <a:spcBef>
                          <a:spcPts val="0"/>
                        </a:spcBef>
                        <a:spcAft>
                          <a:spcPts val="0"/>
                        </a:spcAft>
                      </a:pPr>
                      <a:r>
                        <a:rPr lang="de-DE" sz="1200" dirty="0" smtClean="0">
                          <a:effectLst/>
                          <a:latin typeface="Calibri" panose="020F0502020204030204" pitchFamily="34" charset="0"/>
                        </a:rPr>
                        <a:t> </a:t>
                      </a:r>
                    </a:p>
                  </a:txBody>
                  <a:tcPr marL="43148" marR="43148" marT="0" marB="0"/>
                </a:tc>
                <a:tc>
                  <a:txBody>
                    <a:bodyPr/>
                    <a:lstStyle/>
                    <a:p>
                      <a:pPr marL="0" marR="0">
                        <a:lnSpc>
                          <a:spcPct val="100000"/>
                        </a:lnSpc>
                        <a:spcBef>
                          <a:spcPts val="600"/>
                        </a:spcBef>
                        <a:spcAft>
                          <a:spcPts val="0"/>
                        </a:spcAft>
                      </a:pPr>
                      <a:r>
                        <a:rPr lang="en-GB" sz="1200" b="1" dirty="0" smtClean="0">
                          <a:effectLst/>
                          <a:latin typeface="Calibri" panose="020F0502020204030204" pitchFamily="34" charset="0"/>
                        </a:rPr>
                        <a:t>ISCO 1345: </a:t>
                      </a:r>
                      <a:r>
                        <a:rPr lang="en-GB" sz="1200" b="1" dirty="0" err="1" smtClean="0">
                          <a:effectLst/>
                          <a:latin typeface="Calibri" panose="020F0502020204030204" pitchFamily="34" charset="0"/>
                        </a:rPr>
                        <a:t>Ausbildungsmanager</a:t>
                      </a:r>
                      <a:r>
                        <a:rPr lang="en-GB" sz="1200" b="1" dirty="0" smtClean="0">
                          <a:effectLst/>
                          <a:latin typeface="Calibri" panose="020F0502020204030204" pitchFamily="34" charset="0"/>
                        </a:rPr>
                        <a:t> / </a:t>
                      </a:r>
                      <a:r>
                        <a:rPr lang="en-GB" sz="1200" b="1" dirty="0" err="1" smtClean="0">
                          <a:effectLst/>
                          <a:latin typeface="Calibri" panose="020F0502020204030204" pitchFamily="34" charset="0"/>
                        </a:rPr>
                        <a:t>Schulleiter</a:t>
                      </a:r>
                      <a:endParaRPr lang="en-US" sz="1200" b="1" dirty="0" smtClean="0">
                        <a:effectLst/>
                        <a:latin typeface="Calibri" panose="020F0502020204030204" pitchFamily="34" charset="0"/>
                      </a:endParaRPr>
                    </a:p>
                    <a:p>
                      <a:pPr marL="0" marR="0">
                        <a:lnSpc>
                          <a:spcPct val="100000"/>
                        </a:lnSpc>
                        <a:spcBef>
                          <a:spcPts val="0"/>
                        </a:spcBef>
                        <a:spcAft>
                          <a:spcPts val="600"/>
                        </a:spcAft>
                      </a:pPr>
                      <a:r>
                        <a:rPr lang="de-DE" sz="1200" dirty="0" smtClean="0">
                          <a:effectLst/>
                          <a:latin typeface="Calibri" panose="020F0502020204030204" pitchFamily="34" charset="0"/>
                        </a:rPr>
                        <a:t>Education Manager planen, leiten, koordinieren und bewerten die pädagogischen und administrativen Aspekte der Bildungseinrichtungen, der Grund- und weiterführenden Schulen, Hochschulen und Fakultäten und Fachbereichen in Universitäten und anderen Bildungseinrichtungen.</a:t>
                      </a:r>
                      <a:r>
                        <a:rPr lang="en-GB" sz="1200" dirty="0" smtClean="0">
                          <a:effectLst/>
                          <a:latin typeface="Calibri" panose="020F0502020204030204" pitchFamily="34" charset="0"/>
                        </a:rPr>
                        <a:t> </a:t>
                      </a:r>
                      <a:endParaRPr lang="en-US" sz="12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val="10002"/>
                  </a:ext>
                </a:extLst>
              </a:tr>
              <a:tr h="849064">
                <a:tc vMerge="1">
                  <a:txBody>
                    <a:bodyPr/>
                    <a:lstStyle/>
                    <a:p>
                      <a:endParaRPr lang="en-US"/>
                    </a:p>
                  </a:txBody>
                  <a:tcPr/>
                </a:tc>
                <a:tc>
                  <a:txBody>
                    <a:bodyPr/>
                    <a:lstStyle/>
                    <a:p>
                      <a:pPr marL="0" marR="0">
                        <a:lnSpc>
                          <a:spcPct val="100000"/>
                        </a:lnSpc>
                        <a:spcBef>
                          <a:spcPts val="600"/>
                        </a:spcBef>
                        <a:spcAft>
                          <a:spcPts val="0"/>
                        </a:spcAft>
                      </a:pPr>
                      <a:r>
                        <a:rPr lang="de-DE" sz="1200" b="1" dirty="0" smtClean="0">
                          <a:effectLst/>
                          <a:latin typeface="Calibri" panose="020F0502020204030204" pitchFamily="34" charset="0"/>
                          <a:ea typeface="Calibri" panose="020F0502020204030204" pitchFamily="34" charset="0"/>
                          <a:cs typeface="Times New Roman" panose="02020603050405020304" pitchFamily="18" charset="0"/>
                        </a:rPr>
                        <a:t>ISCO 2421: Management- und Organisationsanalysten</a:t>
                      </a:r>
                    </a:p>
                    <a:p>
                      <a:pPr marL="0" marR="0">
                        <a:lnSpc>
                          <a:spcPct val="100000"/>
                        </a:lnSpc>
                        <a:spcBef>
                          <a:spcPts val="600"/>
                        </a:spcBef>
                        <a:spcAft>
                          <a:spcPts val="0"/>
                        </a:spcAft>
                      </a:pPr>
                      <a:r>
                        <a:rPr lang="de-DE" sz="1200" dirty="0" smtClean="0">
                          <a:effectLst/>
                          <a:latin typeface="Calibri" panose="020F0502020204030204" pitchFamily="34" charset="0"/>
                          <a:ea typeface="Calibri" panose="020F0502020204030204" pitchFamily="34" charset="0"/>
                          <a:cs typeface="Times New Roman" panose="02020603050405020304" pitchFamily="18" charset="0"/>
                        </a:rPr>
                        <a:t>Management- und Organisationsanalysten unterstützen Organisationen, um größere Effizienz zu erreichen und organisatorische Probleme zu lösen. Sie studieren Organisationsstrukturen, Verfahren, Systeme und Verfahren.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val="10003"/>
                  </a:ext>
                </a:extLst>
              </a:tr>
              <a:tr h="801936">
                <a:tc vMerge="1">
                  <a:txBody>
                    <a:bodyPr/>
                    <a:lstStyle/>
                    <a:p>
                      <a:endParaRPr lang="en-US"/>
                    </a:p>
                  </a:txBody>
                  <a:tcPr/>
                </a:tc>
                <a:tc>
                  <a:txBody>
                    <a:bodyPr/>
                    <a:lstStyle/>
                    <a:p>
                      <a:pPr marL="0" marR="0">
                        <a:lnSpc>
                          <a:spcPct val="100000"/>
                        </a:lnSpc>
                        <a:spcBef>
                          <a:spcPts val="600"/>
                        </a:spcBef>
                        <a:spcAft>
                          <a:spcPts val="0"/>
                        </a:spcAft>
                      </a:pPr>
                      <a:r>
                        <a:rPr lang="de-DE" sz="1200" b="1" dirty="0" smtClean="0">
                          <a:effectLst/>
                          <a:latin typeface="Calibri" panose="020F0502020204030204" pitchFamily="34" charset="0"/>
                        </a:rPr>
                        <a:t>ISCO 2424: Experten für Weiterbildung und Personalentwicklung </a:t>
                      </a:r>
                    </a:p>
                    <a:p>
                      <a:pPr marL="0" marR="0">
                        <a:lnSpc>
                          <a:spcPct val="100000"/>
                        </a:lnSpc>
                        <a:spcBef>
                          <a:spcPts val="600"/>
                        </a:spcBef>
                        <a:spcAft>
                          <a:spcPts val="0"/>
                        </a:spcAft>
                      </a:pPr>
                      <a:r>
                        <a:rPr lang="de-DE" sz="1200" b="0" dirty="0" smtClean="0">
                          <a:effectLst/>
                          <a:latin typeface="Calibri" panose="020F0502020204030204" pitchFamily="34" charset="0"/>
                        </a:rPr>
                        <a:t>Experten für Weiterbildung und Personalentwicklung planen, entwickeln, implementieren und  bewerten Ausbildung und Entwicklungsprogramme, um dafür zu sorgen, dass Management und Mitarbeiter die Fähigkeiten erwerben, um die Kompetenzen zu entwickeln, die von Organisationen für erforderlich gehalten werden, um die organisatorischen Ziele zu erreichen.</a:t>
                      </a:r>
                      <a:endParaRPr lang="de-DE" sz="1200" b="0" dirty="0">
                        <a:effectLst/>
                        <a:latin typeface="Calibri" panose="020F0502020204030204" pitchFamily="34" charset="0"/>
                      </a:endParaRPr>
                    </a:p>
                  </a:txBody>
                  <a:tcPr marL="43148" marR="43148" marT="0" marB="0"/>
                </a:tc>
                <a:extLst>
                  <a:ext uri="{0D108BD9-81ED-4DB2-BD59-A6C34878D82A}">
                    <a16:rowId xmlns:a16="http://schemas.microsoft.com/office/drawing/2014/main" val="10004"/>
                  </a:ext>
                </a:extLst>
              </a:tr>
              <a:tr h="889000">
                <a:tc vMerge="1">
                  <a:txBody>
                    <a:bodyPr/>
                    <a:lstStyle/>
                    <a:p>
                      <a:endParaRPr lang="en-US"/>
                    </a:p>
                  </a:txBody>
                  <a:tcPr/>
                </a:tc>
                <a:tc>
                  <a:txBody>
                    <a:bodyPr/>
                    <a:lstStyle/>
                    <a:p>
                      <a:pPr marL="0" marR="0">
                        <a:lnSpc>
                          <a:spcPct val="100000"/>
                        </a:lnSpc>
                        <a:spcBef>
                          <a:spcPts val="600"/>
                        </a:spcBef>
                        <a:spcAft>
                          <a:spcPts val="0"/>
                        </a:spcAft>
                      </a:pPr>
                      <a:r>
                        <a:rPr lang="en-GB" sz="1200" b="1" dirty="0">
                          <a:effectLst/>
                          <a:latin typeface="Calibri" panose="020F0502020204030204" pitchFamily="34" charset="0"/>
                        </a:rPr>
                        <a:t>ISCO 2351 </a:t>
                      </a:r>
                      <a:r>
                        <a:rPr lang="en-GB" sz="1200" b="1" dirty="0" err="1" smtClean="0">
                          <a:effectLst/>
                          <a:latin typeface="Calibri" panose="020F0502020204030204" pitchFamily="34" charset="0"/>
                        </a:rPr>
                        <a:t>Spezialisten</a:t>
                      </a:r>
                      <a:r>
                        <a:rPr lang="en-GB" sz="1200" b="1" dirty="0" smtClean="0">
                          <a:effectLst/>
                          <a:latin typeface="Calibri" panose="020F0502020204030204" pitchFamily="34" charset="0"/>
                        </a:rPr>
                        <a:t> </a:t>
                      </a:r>
                      <a:r>
                        <a:rPr lang="en-GB" sz="1200" b="1" dirty="0" err="1" smtClean="0">
                          <a:effectLst/>
                          <a:latin typeface="Calibri" panose="020F0502020204030204" pitchFamily="34" charset="0"/>
                        </a:rPr>
                        <a:t>für</a:t>
                      </a:r>
                      <a:r>
                        <a:rPr lang="en-GB" sz="1200" b="1" dirty="0" smtClean="0">
                          <a:effectLst/>
                          <a:latin typeface="Calibri" panose="020F0502020204030204" pitchFamily="34" charset="0"/>
                        </a:rPr>
                        <a:t> </a:t>
                      </a:r>
                      <a:r>
                        <a:rPr lang="en-GB" sz="1200" b="1" dirty="0" err="1" smtClean="0">
                          <a:effectLst/>
                          <a:latin typeface="Calibri" panose="020F0502020204030204" pitchFamily="34" charset="0"/>
                        </a:rPr>
                        <a:t>Ausbildungsmethoden</a:t>
                      </a:r>
                      <a:endParaRPr lang="en-US" sz="1200" b="1" dirty="0">
                        <a:effectLst/>
                        <a:latin typeface="Calibri" panose="020F0502020204030204" pitchFamily="34" charset="0"/>
                      </a:endParaRPr>
                    </a:p>
                    <a:p>
                      <a:pPr marL="0" marR="0">
                        <a:lnSpc>
                          <a:spcPct val="100000"/>
                        </a:lnSpc>
                        <a:spcBef>
                          <a:spcPts val="0"/>
                        </a:spcBef>
                        <a:spcAft>
                          <a:spcPts val="600"/>
                        </a:spcAft>
                      </a:pPr>
                      <a:r>
                        <a:rPr lang="de-DE" sz="1200" dirty="0" smtClean="0">
                          <a:effectLst/>
                          <a:latin typeface="Calibri" panose="020F0502020204030204" pitchFamily="34" charset="0"/>
                        </a:rPr>
                        <a:t>Spezialisten für Ausbildungsmethoden forschen und entwickeln oder beraten über Lehrmethoden, Kurse und Hilfsmittel. Sie überprüfen und untersuchen die Arbeiten der Lehrer, die Funktionsweise der Bildungseinrichtungen und die erzielten Ergebnisse und empfehlen Änderungen und Verbesserungen.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43148" marR="43148" marT="0" marB="0"/>
                </a:tc>
                <a:extLst>
                  <a:ext uri="{0D108BD9-81ED-4DB2-BD59-A6C34878D82A}">
                    <a16:rowId xmlns:a16="http://schemas.microsoft.com/office/drawing/2014/main" val="10005"/>
                  </a:ext>
                </a:extLst>
              </a:tr>
            </a:tbl>
          </a:graphicData>
        </a:graphic>
      </p:graphicFrame>
      <p:grpSp>
        <p:nvGrpSpPr>
          <p:cNvPr id="9" name="Group 8"/>
          <p:cNvGrpSpPr/>
          <p:nvPr/>
        </p:nvGrpSpPr>
        <p:grpSpPr>
          <a:xfrm>
            <a:off x="725725" y="96976"/>
            <a:ext cx="8275092" cy="580390"/>
            <a:chOff x="939800" y="128724"/>
            <a:chExt cx="8275092" cy="580390"/>
          </a:xfrm>
        </p:grpSpPr>
        <p:pic>
          <p:nvPicPr>
            <p:cNvPr id="10" name="Picture 9" descr="full logo hrdc [Final] 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2" name="Picture 11" descr="Logo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3" name="Картина 1"/>
            <p:cNvPicPr/>
            <p:nvPr/>
          </p:nvPicPr>
          <p:blipFill rotWithShape="1">
            <a:blip r:embed="rId4"/>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12502214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5571" y="64759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p:cNvSpPr>
            <a:spLocks noGrp="1"/>
          </p:cNvSpPr>
          <p:nvPr>
            <p:ph type="title"/>
          </p:nvPr>
        </p:nvSpPr>
        <p:spPr>
          <a:xfrm>
            <a:off x="491552" y="718276"/>
            <a:ext cx="8674928" cy="808446"/>
          </a:xfrm>
        </p:spPr>
        <p:txBody>
          <a:bodyPr>
            <a:noAutofit/>
          </a:bodyPr>
          <a:lstStyle/>
          <a:p>
            <a:pPr algn="ctr"/>
            <a:r>
              <a:rPr lang="en-US" sz="1800" dirty="0" smtClean="0">
                <a:solidFill>
                  <a:schemeClr val="accent2">
                    <a:lumMod val="75000"/>
                  </a:schemeClr>
                </a:solidFill>
                <a:latin typeface="Calibri" panose="020F0502020204030204" pitchFamily="34" charset="0"/>
              </a:rPr>
              <a:t/>
            </a:r>
            <a:br>
              <a:rPr lang="en-US" sz="1800" dirty="0" smtClean="0">
                <a:solidFill>
                  <a:schemeClr val="accent2">
                    <a:lumMod val="75000"/>
                  </a:schemeClr>
                </a:solidFill>
                <a:latin typeface="Calibri" panose="020F0502020204030204" pitchFamily="34" charset="0"/>
              </a:rPr>
            </a:br>
            <a:endParaRPr lang="en-US" sz="1800" dirty="0">
              <a:solidFill>
                <a:schemeClr val="accent2">
                  <a:lumMod val="75000"/>
                </a:schemeClr>
              </a:solidFill>
              <a:latin typeface="Calibri" panose="020F0502020204030204"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2290277509"/>
              </p:ext>
            </p:extLst>
          </p:nvPr>
        </p:nvGraphicFramePr>
        <p:xfrm>
          <a:off x="753084" y="1717414"/>
          <a:ext cx="8412766" cy="4717542"/>
        </p:xfrm>
        <a:graphic>
          <a:graphicData uri="http://schemas.openxmlformats.org/drawingml/2006/table">
            <a:tbl>
              <a:tblPr firstRow="1" firstCol="1" bandRow="1">
                <a:tableStyleId>{5C22544A-7EE6-4342-B048-85BDC9FD1C3A}</a:tableStyleId>
              </a:tblPr>
              <a:tblGrid>
                <a:gridCol w="2477732">
                  <a:extLst>
                    <a:ext uri="{9D8B030D-6E8A-4147-A177-3AD203B41FA5}">
                      <a16:colId xmlns:a16="http://schemas.microsoft.com/office/drawing/2014/main" val="20000"/>
                    </a:ext>
                  </a:extLst>
                </a:gridCol>
                <a:gridCol w="5935034">
                  <a:extLst>
                    <a:ext uri="{9D8B030D-6E8A-4147-A177-3AD203B41FA5}">
                      <a16:colId xmlns:a16="http://schemas.microsoft.com/office/drawing/2014/main" val="20001"/>
                    </a:ext>
                  </a:extLst>
                </a:gridCol>
              </a:tblGrid>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Lehrer/Trainer</a:t>
                      </a:r>
                    </a:p>
                    <a:p>
                      <a:pPr marL="0" marR="0">
                        <a:lnSpc>
                          <a:spcPct val="115000"/>
                        </a:lnSpc>
                        <a:spcBef>
                          <a:spcPts val="0"/>
                        </a:spcBef>
                        <a:spcAft>
                          <a:spcPts val="0"/>
                        </a:spcAft>
                      </a:pPr>
                      <a:r>
                        <a:rPr lang="en-GB" sz="1600" dirty="0" smtClean="0">
                          <a:effectLst/>
                          <a:latin typeface="Calibri" panose="020F0502020204030204" pitchFamily="34" charset="0"/>
                        </a:rPr>
                        <a:t>in der </a:t>
                      </a:r>
                      <a:r>
                        <a:rPr lang="en-GB" sz="1600" dirty="0" err="1" smtClean="0">
                          <a:effectLst/>
                          <a:latin typeface="Calibri" panose="020F0502020204030204" pitchFamily="34" charset="0"/>
                        </a:rPr>
                        <a:t>Erwach-senenbildung</a:t>
                      </a:r>
                      <a:r>
                        <a:rPr lang="en-GB" sz="1600" dirty="0" smtClean="0">
                          <a:effectLst/>
                          <a:latin typeface="Calibri" panose="020F0502020204030204" pitchFamily="34" charset="0"/>
                        </a:rPr>
                        <a:t>; </a:t>
                      </a:r>
                      <a:r>
                        <a:rPr lang="en-GB" sz="1600" dirty="0" err="1" smtClean="0">
                          <a:effectLst/>
                          <a:latin typeface="Calibri" panose="020F0502020204030204" pitchFamily="34" charset="0"/>
                        </a:rPr>
                        <a:t>Anbieter</a:t>
                      </a:r>
                      <a:r>
                        <a:rPr lang="en-GB" sz="1600" dirty="0" smtClean="0">
                          <a:effectLst/>
                          <a:latin typeface="Calibri" panose="020F0502020204030204" pitchFamily="34" charset="0"/>
                        </a:rPr>
                        <a:t> von </a:t>
                      </a:r>
                      <a:r>
                        <a:rPr lang="en-GB" sz="1600" dirty="0" err="1" smtClean="0">
                          <a:effectLst/>
                          <a:latin typeface="Calibri" panose="020F0502020204030204" pitchFamily="34" charset="0"/>
                        </a:rPr>
                        <a:t>Erwachsenenbildung</a:t>
                      </a:r>
                      <a:endParaRPr lang="en-GB" sz="1600" dirty="0">
                        <a:effectLst/>
                        <a:latin typeface="Calibri" panose="020F0502020204030204" pitchFamily="34" charset="0"/>
                      </a:endParaRPr>
                    </a:p>
                  </a:txBody>
                  <a:tcPr marL="47315" marR="47315" marT="0" marB="0"/>
                </a:tc>
                <a:tc>
                  <a:txBody>
                    <a:bodyPr/>
                    <a:lstStyle/>
                    <a:p>
                      <a:pPr marL="0" marR="0" algn="ctr">
                        <a:lnSpc>
                          <a:spcPct val="115000"/>
                        </a:lnSpc>
                        <a:spcBef>
                          <a:spcPts val="0"/>
                        </a:spcBef>
                        <a:spcAft>
                          <a:spcPts val="0"/>
                        </a:spcAft>
                      </a:pPr>
                      <a:endParaRPr lang="en-GB" sz="1600" dirty="0" smtClean="0">
                        <a:effectLst/>
                        <a:latin typeface="Calibri" panose="020F0502020204030204" pitchFamily="34" charset="0"/>
                      </a:endParaRPr>
                    </a:p>
                    <a:p>
                      <a:pPr marL="0" marR="0" algn="ctr">
                        <a:lnSpc>
                          <a:spcPct val="115000"/>
                        </a:lnSpc>
                        <a:spcBef>
                          <a:spcPts val="0"/>
                        </a:spcBef>
                        <a:spcAft>
                          <a:spcPts val="0"/>
                        </a:spcAft>
                      </a:pPr>
                      <a:r>
                        <a:rPr lang="en-GB" sz="1600" dirty="0" err="1" smtClean="0">
                          <a:effectLst/>
                          <a:latin typeface="Calibri" panose="020F0502020204030204" pitchFamily="34" charset="0"/>
                        </a:rPr>
                        <a:t>Biologie</a:t>
                      </a:r>
                      <a:r>
                        <a:rPr lang="en-GB" sz="1600" dirty="0" smtClean="0">
                          <a:effectLst/>
                          <a:latin typeface="Calibri" panose="020F0502020204030204" pitchFamily="34" charset="0"/>
                        </a:rPr>
                        <a:t>; </a:t>
                      </a:r>
                      <a:r>
                        <a:rPr lang="en-GB" sz="1600" dirty="0" err="1" smtClean="0">
                          <a:effectLst/>
                          <a:latin typeface="Calibri" panose="020F0502020204030204" pitchFamily="34" charset="0"/>
                        </a:rPr>
                        <a:t>Chemie</a:t>
                      </a:r>
                      <a:r>
                        <a:rPr lang="en-GB" sz="1600" dirty="0" smtClean="0">
                          <a:effectLst/>
                          <a:latin typeface="Calibri" panose="020F0502020204030204" pitchFamily="34" charset="0"/>
                        </a:rPr>
                        <a:t>; </a:t>
                      </a:r>
                      <a:r>
                        <a:rPr lang="en-GB" sz="1600" dirty="0" err="1" smtClean="0">
                          <a:effectLst/>
                          <a:latin typeface="Calibri" panose="020F0502020204030204" pitchFamily="34" charset="0"/>
                        </a:rPr>
                        <a:t>Umwelttechnik</a:t>
                      </a:r>
                      <a:r>
                        <a:rPr lang="en-GB" sz="1600" dirty="0" smtClean="0">
                          <a:effectLst/>
                          <a:latin typeface="Calibri" panose="020F0502020204030204" pitchFamily="34" charset="0"/>
                        </a:rPr>
                        <a:t>; </a:t>
                      </a:r>
                    </a:p>
                    <a:p>
                      <a:pPr marL="0" marR="0" algn="ctr">
                        <a:lnSpc>
                          <a:spcPct val="115000"/>
                        </a:lnSpc>
                        <a:spcBef>
                          <a:spcPts val="0"/>
                        </a:spcBef>
                        <a:spcAft>
                          <a:spcPts val="0"/>
                        </a:spcAft>
                      </a:pPr>
                      <a:r>
                        <a:rPr lang="en-GB" sz="1600" dirty="0" smtClean="0">
                          <a:effectLst/>
                          <a:latin typeface="Calibri" panose="020F0502020204030204" pitchFamily="34" charset="0"/>
                        </a:rPr>
                        <a:t>   </a:t>
                      </a:r>
                      <a:r>
                        <a:rPr lang="en-GB" sz="1600" dirty="0" err="1" smtClean="0">
                          <a:effectLst/>
                          <a:latin typeface="Calibri" panose="020F0502020204030204" pitchFamily="34" charset="0"/>
                        </a:rPr>
                        <a:t>Bauingenieurwesen</a:t>
                      </a:r>
                      <a:r>
                        <a:rPr lang="en-GB" sz="1600" dirty="0" smtClean="0">
                          <a:effectLst/>
                          <a:latin typeface="Calibri" panose="020F0502020204030204" pitchFamily="34" charset="0"/>
                        </a:rPr>
                        <a:t> </a:t>
                      </a:r>
                    </a:p>
                    <a:p>
                      <a:pPr marL="0" marR="0" algn="ctr">
                        <a:lnSpc>
                          <a:spcPct val="115000"/>
                        </a:lnSpc>
                        <a:spcBef>
                          <a:spcPts val="0"/>
                        </a:spcBef>
                        <a:spcAft>
                          <a:spcPts val="0"/>
                        </a:spcAft>
                      </a:pPr>
                      <a:r>
                        <a:rPr lang="en-GB" sz="1600" dirty="0" smtClean="0">
                          <a:effectLst/>
                          <a:latin typeface="Calibri" panose="020F0502020204030204" pitchFamily="34" charset="0"/>
                        </a:rPr>
                        <a:t> </a:t>
                      </a:r>
                      <a:endParaRPr lang="en-GB" sz="1600" dirty="0" smtClean="0">
                        <a:effectLst/>
                        <a:latin typeface="Calibri" panose="020F0502020204030204" pitchFamily="34" charset="0"/>
                      </a:endParaRPr>
                    </a:p>
                    <a:p>
                      <a:pPr marL="0" marR="0" algn="ctr">
                        <a:lnSpc>
                          <a:spcPct val="115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val="10000"/>
                  </a:ext>
                </a:extLst>
              </a:tr>
              <a:tr h="133009">
                <a:tc>
                  <a:txBody>
                    <a:bodyPr/>
                    <a:lstStyle/>
                    <a:p>
                      <a:pPr marL="0" marR="0">
                        <a:lnSpc>
                          <a:spcPct val="115000"/>
                        </a:lnSpc>
                        <a:spcBef>
                          <a:spcPts val="0"/>
                        </a:spcBef>
                        <a:spcAft>
                          <a:spcPts val="0"/>
                        </a:spcAft>
                      </a:pPr>
                      <a:r>
                        <a:rPr lang="en-US" sz="1600" b="1" i="0" kern="1200" dirty="0" smtClean="0">
                          <a:solidFill>
                            <a:schemeClr val="lt1"/>
                          </a:solidFill>
                          <a:effectLst/>
                          <a:latin typeface="Calibri" panose="020F0502020204030204" pitchFamily="34" charset="0"/>
                          <a:ea typeface="+mn-ea"/>
                          <a:cs typeface="+mn-cs"/>
                        </a:rPr>
                        <a:t>EQR-</a:t>
                      </a:r>
                      <a:r>
                        <a:rPr lang="en-US" sz="1600" b="1" i="0" kern="1200" dirty="0" err="1" smtClean="0">
                          <a:solidFill>
                            <a:schemeClr val="lt1"/>
                          </a:solidFill>
                          <a:effectLst/>
                          <a:latin typeface="Calibri" panose="020F0502020204030204" pitchFamily="34" charset="0"/>
                          <a:ea typeface="+mn-ea"/>
                          <a:cs typeface="+mn-cs"/>
                        </a:rPr>
                        <a:t>Niveau</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17145" marR="0">
                        <a:lnSpc>
                          <a:spcPct val="115000"/>
                        </a:lnSpc>
                        <a:spcBef>
                          <a:spcPts val="0"/>
                        </a:spcBef>
                        <a:spcAft>
                          <a:spcPts val="0"/>
                        </a:spcAft>
                      </a:pPr>
                      <a:r>
                        <a:rPr lang="en-US" sz="1600" dirty="0" smtClean="0">
                          <a:effectLst/>
                          <a:latin typeface="Calibri" panose="020F0502020204030204" pitchFamily="34" charset="0"/>
                        </a:rPr>
                        <a:t>6</a:t>
                      </a:r>
                      <a:r>
                        <a:rPr lang="en-GB" sz="1600" dirty="0" smtClean="0">
                          <a:effectLst/>
                          <a:latin typeface="Calibri" panose="020F0502020204030204" pitchFamily="34" charset="0"/>
                        </a:rPr>
                        <a:t> </a:t>
                      </a:r>
                      <a:r>
                        <a:rPr lang="en-GB" sz="1600" dirty="0">
                          <a:effectLst/>
                          <a:latin typeface="Calibri" panose="020F0502020204030204" pitchFamily="34" charset="0"/>
                        </a:rPr>
                        <a:t>/ </a:t>
                      </a:r>
                      <a:r>
                        <a:rPr lang="en-US" sz="1600" dirty="0">
                          <a:effectLst/>
                          <a:latin typeface="Calibri" panose="020F0502020204030204" pitchFamily="34" charset="0"/>
                        </a:rPr>
                        <a:t>7</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val="10001"/>
                  </a:ext>
                </a:extLst>
              </a:tr>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Lehr- und </a:t>
                      </a:r>
                      <a:r>
                        <a:rPr lang="en-GB" sz="1600" dirty="0" err="1" smtClean="0">
                          <a:effectLst/>
                          <a:latin typeface="Calibri" panose="020F0502020204030204" pitchFamily="34" charset="0"/>
                        </a:rPr>
                        <a:t>Lernmethoden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a:effectLst/>
                          <a:latin typeface="Calibri" panose="020F0502020204030204" pitchFamily="34" charset="0"/>
                        </a:rPr>
                        <a:t>Online (</a:t>
                      </a:r>
                      <a:r>
                        <a:rPr lang="en-GB" sz="1600" u="sng" dirty="0">
                          <a:solidFill>
                            <a:schemeClr val="accent2">
                              <a:lumMod val="75000"/>
                            </a:schemeClr>
                          </a:solidFill>
                          <a:effectLst/>
                          <a:latin typeface="Calibri" panose="020F0502020204030204" pitchFamily="34" charset="0"/>
                          <a:hlinkClick r:id="rId2"/>
                        </a:rPr>
                        <a:t>www.uni-ecoaula.eu</a:t>
                      </a:r>
                      <a:r>
                        <a:rPr lang="en-GB" sz="1600" dirty="0">
                          <a:solidFill>
                            <a:schemeClr val="accent2">
                              <a:lumMod val="75000"/>
                            </a:schemeClr>
                          </a:solidFill>
                          <a:effectLst/>
                          <a:latin typeface="Calibri" panose="020F0502020204030204" pitchFamily="34" charset="0"/>
                        </a:rPr>
                        <a:t>); </a:t>
                      </a:r>
                      <a:r>
                        <a:rPr lang="en-GB" sz="1600" dirty="0">
                          <a:effectLst/>
                          <a:latin typeface="Calibri" panose="020F0502020204030204" pitchFamily="34" charset="0"/>
                        </a:rPr>
                        <a:t>Offline (CD); </a:t>
                      </a:r>
                      <a:r>
                        <a:rPr lang="en-GB" sz="1600" dirty="0" smtClean="0">
                          <a:effectLst/>
                          <a:latin typeface="Calibri" panose="020F0502020204030204" pitchFamily="34" charset="0"/>
                        </a:rPr>
                        <a:t>Text</a:t>
                      </a:r>
                    </a:p>
                    <a:p>
                      <a:pPr marL="0" marR="0">
                        <a:lnSpc>
                          <a:spcPct val="115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val="10002"/>
                  </a:ext>
                </a:extLst>
              </a:tr>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Trainee </a:t>
                      </a:r>
                      <a:r>
                        <a:rPr lang="en-GB" sz="1600" dirty="0" err="1" smtClean="0">
                          <a:effectLst/>
                          <a:latin typeface="Calibri" panose="020F0502020204030204" pitchFamily="34" charset="0"/>
                        </a:rPr>
                        <a:t>Beurteilung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smtClean="0">
                          <a:effectLst/>
                          <a:latin typeface="Calibri" panose="020F0502020204030204" pitchFamily="34" charset="0"/>
                        </a:rPr>
                        <a:t>Online tests; </a:t>
                      </a:r>
                      <a:r>
                        <a:rPr lang="en-GB" sz="1600" dirty="0" err="1" smtClean="0">
                          <a:effectLst/>
                          <a:latin typeface="Calibri" panose="020F0502020204030204" pitchFamily="34" charset="0"/>
                        </a:rPr>
                        <a:t>Papierbasierte</a:t>
                      </a:r>
                      <a:r>
                        <a:rPr lang="en-GB" sz="1600" dirty="0" smtClean="0">
                          <a:effectLst/>
                          <a:latin typeface="Calibri" panose="020F0502020204030204" pitchFamily="34" charset="0"/>
                        </a:rPr>
                        <a:t> Tests</a:t>
                      </a:r>
                    </a:p>
                    <a:p>
                      <a:pPr marL="0" marR="0">
                        <a:lnSpc>
                          <a:spcPct val="115000"/>
                        </a:lnSpc>
                        <a:spcBef>
                          <a:spcPts val="0"/>
                        </a:spcBef>
                        <a:spcAft>
                          <a:spcPts val="0"/>
                        </a:spcAft>
                      </a:pPr>
                      <a:endParaRPr lang="en-GB" sz="1600" dirty="0" smtClean="0">
                        <a:effectLst/>
                        <a:latin typeface="Calibri" panose="020F0502020204030204" pitchFamily="34" charset="0"/>
                      </a:endParaRPr>
                    </a:p>
                  </a:txBody>
                  <a:tcPr marL="47315" marR="47315" marT="0" marB="0"/>
                </a:tc>
                <a:extLst>
                  <a:ext uri="{0D108BD9-81ED-4DB2-BD59-A6C34878D82A}">
                    <a16:rowId xmlns:a16="http://schemas.microsoft.com/office/drawing/2014/main" val="10003"/>
                  </a:ext>
                </a:extLst>
              </a:tr>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LOs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de-DE" sz="1600" dirty="0" smtClean="0">
                          <a:effectLst/>
                          <a:latin typeface="Calibri" panose="020F0502020204030204" pitchFamily="34" charset="0"/>
                        </a:rPr>
                        <a:t>LO 9 Umweltbewusstsein: Recycling, Wiederverwendung und Abfallmanagement</a:t>
                      </a:r>
                    </a:p>
                    <a:p>
                      <a:pPr marL="0" marR="0">
                        <a:lnSpc>
                          <a:spcPct val="115000"/>
                        </a:lnSpc>
                        <a:spcBef>
                          <a:spcPts val="0"/>
                        </a:spcBef>
                        <a:spcAft>
                          <a:spcPts val="0"/>
                        </a:spcAft>
                      </a:pPr>
                      <a:r>
                        <a:rPr lang="de-DE" sz="1600" dirty="0" smtClean="0">
                          <a:effectLst/>
                          <a:latin typeface="Calibri" panose="020F0502020204030204" pitchFamily="34" charset="0"/>
                        </a:rPr>
                        <a:t>LO 10 Bewertung der Umweltrisiken in der Abfallwirtschaft</a:t>
                      </a:r>
                    </a:p>
                    <a:p>
                      <a:pPr marL="0" marR="0">
                        <a:lnSpc>
                          <a:spcPct val="115000"/>
                        </a:lnSpc>
                        <a:spcBef>
                          <a:spcPts val="0"/>
                        </a:spcBef>
                        <a:spcAft>
                          <a:spcPts val="0"/>
                        </a:spcAft>
                      </a:pPr>
                      <a:endParaRPr lang="en-US" sz="1600" dirty="0" smtClean="0">
                        <a:effectLst/>
                        <a:latin typeface="Calibri" panose="020F0502020204030204" pitchFamily="34" charset="0"/>
                      </a:endParaRPr>
                    </a:p>
                  </a:txBody>
                  <a:tcPr marL="47315" marR="47315" marT="0" marB="0"/>
                </a:tc>
                <a:extLst>
                  <a:ext uri="{0D108BD9-81ED-4DB2-BD59-A6C34878D82A}">
                    <a16:rowId xmlns:a16="http://schemas.microsoft.com/office/drawing/2014/main" val="10004"/>
                  </a:ext>
                </a:extLst>
              </a:tr>
              <a:tr h="433150">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GB" sz="1600" dirty="0" err="1" smtClean="0">
                          <a:effectLst/>
                          <a:latin typeface="Calibri" panose="020F0502020204030204" pitchFamily="34" charset="0"/>
                        </a:rPr>
                        <a:t>Gewichtung</a:t>
                      </a:r>
                      <a:r>
                        <a:rPr lang="en-GB" sz="1600" dirty="0" smtClean="0">
                          <a:effectLst/>
                          <a:latin typeface="Calibri" panose="020F0502020204030204" pitchFamily="34" charset="0"/>
                        </a:rPr>
                        <a:t> der </a:t>
                      </a:r>
                      <a:r>
                        <a:rPr lang="en-GB" sz="1600" dirty="0" err="1" smtClean="0">
                          <a:effectLst/>
                          <a:latin typeface="Calibri" panose="020F0502020204030204" pitchFamily="34" charset="0"/>
                        </a:rPr>
                        <a:t>Beurteilung</a:t>
                      </a:r>
                      <a:r>
                        <a:rPr lang="en-GB" sz="1600" dirty="0" smtClean="0">
                          <a:effectLst/>
                          <a:latin typeface="Calibri" panose="020F0502020204030204" pitchFamily="34" charset="0"/>
                        </a:rPr>
                        <a:t> - ECVET-Credits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latin typeface="Calibri" panose="020F0502020204030204" pitchFamily="34" charset="0"/>
                          <a:cs typeface="Calibri" panose="020F0502020204030204" pitchFamily="34" charset="0"/>
                        </a:rPr>
                        <a:t>LO9 </a:t>
                      </a:r>
                      <a:r>
                        <a:rPr lang="en-US" sz="1600" dirty="0" smtClean="0">
                          <a:effectLst/>
                          <a:latin typeface="Calibri" panose="020F0502020204030204" pitchFamily="34" charset="0"/>
                          <a:cs typeface="Calibri" panose="020F0502020204030204" pitchFamily="34" charset="0"/>
                        </a:rPr>
                        <a:t>– 3 </a:t>
                      </a:r>
                      <a:r>
                        <a:rPr lang="en-GB" sz="1600" dirty="0" smtClean="0">
                          <a:effectLst/>
                          <a:latin typeface="Calibri" panose="020F0502020204030204" pitchFamily="34" charset="0"/>
                          <a:cs typeface="Calibri" panose="020F0502020204030204" pitchFamily="34" charset="0"/>
                        </a:rPr>
                        <a:t>ECVET Credits </a:t>
                      </a:r>
                      <a:r>
                        <a:rPr lang="de-DE" sz="1600" kern="1200" dirty="0" smtClean="0">
                          <a:solidFill>
                            <a:schemeClr val="dk1"/>
                          </a:solidFill>
                          <a:effectLst/>
                          <a:latin typeface="Calibri" panose="020F0502020204030204" pitchFamily="34" charset="0"/>
                          <a:ea typeface="+mn-ea"/>
                          <a:cs typeface="Calibri" panose="020F0502020204030204" pitchFamily="34" charset="0"/>
                        </a:rPr>
                        <a:t>Erworben und mit Zertifikat bewiesen</a:t>
                      </a:r>
                      <a:endParaRPr lang="en-US" sz="1600" dirty="0" smtClean="0">
                        <a:effectLst/>
                        <a:latin typeface="Calibri" panose="020F0502020204030204" pitchFamily="34" charset="0"/>
                        <a:cs typeface="Calibri" panose="020F0502020204030204" pitchFamily="34" charset="0"/>
                      </a:endParaRPr>
                    </a:p>
                    <a:p>
                      <a:pPr marL="0" marR="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latin typeface="Calibri" panose="020F0502020204030204" pitchFamily="34" charset="0"/>
                        </a:rPr>
                        <a:t>LO10 </a:t>
                      </a:r>
                      <a:r>
                        <a:rPr lang="en-US" sz="1600" dirty="0" smtClean="0">
                          <a:effectLst/>
                          <a:latin typeface="Calibri" panose="020F0502020204030204" pitchFamily="34" charset="0"/>
                        </a:rPr>
                        <a:t>– 2 </a:t>
                      </a:r>
                      <a:r>
                        <a:rPr lang="en-GB" sz="1600" dirty="0" smtClean="0">
                          <a:effectLst/>
                          <a:latin typeface="Calibri" panose="020F0502020204030204" pitchFamily="34" charset="0"/>
                          <a:cs typeface="Calibri" panose="020F0502020204030204" pitchFamily="34" charset="0"/>
                        </a:rPr>
                        <a:t>ECVET Credits </a:t>
                      </a:r>
                      <a:r>
                        <a:rPr lang="de-DE" sz="1600" kern="1200" dirty="0" smtClean="0">
                          <a:solidFill>
                            <a:schemeClr val="dk1"/>
                          </a:solidFill>
                          <a:effectLst/>
                          <a:latin typeface="Calibri" panose="020F0502020204030204" pitchFamily="34" charset="0"/>
                          <a:ea typeface="+mn-ea"/>
                          <a:cs typeface="Calibri" panose="020F0502020204030204" pitchFamily="34" charset="0"/>
                        </a:rPr>
                        <a:t>Erworben und mit Zertifikat bewiesen</a:t>
                      </a:r>
                    </a:p>
                    <a:p>
                      <a:pPr marL="0" marR="0" indent="0" algn="l" defTabSz="457200" rtl="0" eaLnBrk="1" fontAlgn="auto" latinLnBrk="0" hangingPunct="1">
                        <a:lnSpc>
                          <a:spcPct val="115000"/>
                        </a:lnSpc>
                        <a:spcBef>
                          <a:spcPts val="0"/>
                        </a:spcBef>
                        <a:spcAft>
                          <a:spcPts val="0"/>
                        </a:spcAft>
                        <a:buClrTx/>
                        <a:buSzTx/>
                        <a:buFontTx/>
                        <a:buNone/>
                        <a:tabLst/>
                        <a:defRPr/>
                      </a:pPr>
                      <a:endParaRPr lang="en-US" sz="16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val="10005"/>
                  </a:ext>
                </a:extLst>
              </a:tr>
            </a:tbl>
          </a:graphicData>
        </a:graphic>
      </p:graphicFrame>
      <p:sp>
        <p:nvSpPr>
          <p:cNvPr id="2" name="Rectangle 1"/>
          <p:cNvSpPr/>
          <p:nvPr/>
        </p:nvSpPr>
        <p:spPr>
          <a:xfrm>
            <a:off x="1781016" y="827999"/>
            <a:ext cx="6096000" cy="646331"/>
          </a:xfrm>
          <a:prstGeom prst="rect">
            <a:avLst/>
          </a:prstGeom>
        </p:spPr>
        <p:txBody>
          <a:bodyPr>
            <a:spAutoFit/>
          </a:bodyPr>
          <a:lstStyle/>
          <a:p>
            <a:pPr algn="ctr"/>
            <a:r>
              <a:rPr lang="en-US"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THE </a:t>
            </a:r>
            <a:r>
              <a:rPr lang="en-US"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TRAINING DETAILS</a:t>
            </a:r>
            <a:r>
              <a:rPr lang="en-US" dirty="0" smtClean="0">
                <a:solidFill>
                  <a:schemeClr val="accent2">
                    <a:lumMod val="75000"/>
                  </a:schemeClr>
                </a:solidFill>
                <a:latin typeface="Calibri" panose="020F0502020204030204" pitchFamily="34" charset="0"/>
              </a:rPr>
              <a:t/>
            </a:r>
            <a:br>
              <a:rPr lang="en-US" dirty="0" smtClean="0">
                <a:solidFill>
                  <a:schemeClr val="accent2">
                    <a:lumMod val="75000"/>
                  </a:schemeClr>
                </a:solidFill>
                <a:latin typeface="Calibri" panose="020F0502020204030204" pitchFamily="34" charset="0"/>
              </a:rPr>
            </a:br>
            <a:endParaRPr lang="en-US" dirty="0"/>
          </a:p>
        </p:txBody>
      </p:sp>
      <p:grpSp>
        <p:nvGrpSpPr>
          <p:cNvPr id="11" name="Group 10"/>
          <p:cNvGrpSpPr/>
          <p:nvPr/>
        </p:nvGrpSpPr>
        <p:grpSpPr>
          <a:xfrm>
            <a:off x="691470" y="128724"/>
            <a:ext cx="8275092" cy="580390"/>
            <a:chOff x="939800" y="128724"/>
            <a:chExt cx="8275092" cy="580390"/>
          </a:xfrm>
        </p:grpSpPr>
        <p:pic>
          <p:nvPicPr>
            <p:cNvPr id="12" name="Picture 11" descr="full logo hrdc [Final] 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3" name="Picture 12" descr="Logo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4" name="Картина 1"/>
            <p:cNvPicPr/>
            <p:nvPr/>
          </p:nvPicPr>
          <p:blipFill rotWithShape="1">
            <a:blip r:embed="rId5"/>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734147150"/>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5571" y="64759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p:cNvSpPr>
            <a:spLocks noGrp="1"/>
          </p:cNvSpPr>
          <p:nvPr>
            <p:ph type="title"/>
          </p:nvPr>
        </p:nvSpPr>
        <p:spPr>
          <a:xfrm>
            <a:off x="646043" y="885896"/>
            <a:ext cx="8674928" cy="808446"/>
          </a:xfrm>
        </p:spPr>
        <p:txBody>
          <a:bodyPr>
            <a:noAutofit/>
          </a:bodyPr>
          <a:lstStyle/>
          <a:p>
            <a:pPr algn="ctr"/>
            <a:r>
              <a:rPr lang="en-US" sz="18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DIE AUSBILDUNGSDATEN</a:t>
            </a:r>
            <a:r>
              <a:rPr lang="en-US" sz="1800" dirty="0">
                <a:solidFill>
                  <a:schemeClr val="accent2">
                    <a:lumMod val="75000"/>
                  </a:schemeClr>
                </a:solidFill>
                <a:latin typeface="Calibri" panose="020F0502020204030204" pitchFamily="34" charset="0"/>
              </a:rPr>
              <a:t/>
            </a:r>
            <a:br>
              <a:rPr lang="en-US" sz="1800" dirty="0">
                <a:solidFill>
                  <a:schemeClr val="accent2">
                    <a:lumMod val="75000"/>
                  </a:schemeClr>
                </a:solidFill>
                <a:latin typeface="Calibri" panose="020F0502020204030204" pitchFamily="34" charset="0"/>
              </a:rPr>
            </a:br>
            <a:r>
              <a:rPr lang="en-US" sz="1800" dirty="0"/>
              <a:t/>
            </a:r>
            <a:br>
              <a:rPr lang="en-US" sz="1800" dirty="0"/>
            </a:br>
            <a:r>
              <a:rPr lang="en-US" sz="1800" dirty="0" smtClean="0">
                <a:solidFill>
                  <a:schemeClr val="accent2">
                    <a:lumMod val="75000"/>
                  </a:schemeClr>
                </a:solidFill>
                <a:latin typeface="Calibri" panose="020F0502020204030204" pitchFamily="34" charset="0"/>
              </a:rPr>
              <a:t/>
            </a:r>
            <a:br>
              <a:rPr lang="en-US" sz="1800" dirty="0" smtClean="0">
                <a:solidFill>
                  <a:schemeClr val="accent2">
                    <a:lumMod val="75000"/>
                  </a:schemeClr>
                </a:solidFill>
                <a:latin typeface="Calibri" panose="020F0502020204030204" pitchFamily="34" charset="0"/>
              </a:rPr>
            </a:br>
            <a:endParaRPr lang="en-US" sz="1800" dirty="0">
              <a:solidFill>
                <a:schemeClr val="accent2">
                  <a:lumMod val="75000"/>
                </a:schemeClr>
              </a:solidFill>
              <a:latin typeface="Calibri" panose="020F0502020204030204" pitchFamily="34" charset="0"/>
            </a:endParaRPr>
          </a:p>
        </p:txBody>
      </p:sp>
      <p:graphicFrame>
        <p:nvGraphicFramePr>
          <p:cNvPr id="10" name="Table 9"/>
          <p:cNvGraphicFramePr>
            <a:graphicFrameLocks noGrp="1"/>
          </p:cNvGraphicFramePr>
          <p:nvPr>
            <p:extLst>
              <p:ext uri="{D42A27DB-BD31-4B8C-83A1-F6EECF244321}">
                <p14:modId xmlns:p14="http://schemas.microsoft.com/office/powerpoint/2010/main" val="505948433"/>
              </p:ext>
            </p:extLst>
          </p:nvPr>
        </p:nvGraphicFramePr>
        <p:xfrm>
          <a:off x="656888" y="1733743"/>
          <a:ext cx="8412766" cy="4750562"/>
        </p:xfrm>
        <a:graphic>
          <a:graphicData uri="http://schemas.openxmlformats.org/drawingml/2006/table">
            <a:tbl>
              <a:tblPr firstRow="1" firstCol="1" bandRow="1">
                <a:tableStyleId>{5C22544A-7EE6-4342-B048-85BDC9FD1C3A}</a:tableStyleId>
              </a:tblPr>
              <a:tblGrid>
                <a:gridCol w="2477732">
                  <a:extLst>
                    <a:ext uri="{9D8B030D-6E8A-4147-A177-3AD203B41FA5}">
                      <a16:colId xmlns:a16="http://schemas.microsoft.com/office/drawing/2014/main" val="20000"/>
                    </a:ext>
                  </a:extLst>
                </a:gridCol>
                <a:gridCol w="5935034">
                  <a:extLst>
                    <a:ext uri="{9D8B030D-6E8A-4147-A177-3AD203B41FA5}">
                      <a16:colId xmlns:a16="http://schemas.microsoft.com/office/drawing/2014/main" val="20001"/>
                    </a:ext>
                  </a:extLst>
                </a:gridCol>
              </a:tblGrid>
              <a:tr h="133009">
                <a:tc>
                  <a:txBody>
                    <a:bodyPr/>
                    <a:lstStyle/>
                    <a:p>
                      <a:pPr marL="0" marR="0">
                        <a:lnSpc>
                          <a:spcPct val="115000"/>
                        </a:lnSpc>
                        <a:spcBef>
                          <a:spcPts val="0"/>
                        </a:spcBef>
                        <a:spcAft>
                          <a:spcPts val="0"/>
                        </a:spcAft>
                      </a:pPr>
                      <a:r>
                        <a:rPr lang="de-DE" sz="1600" dirty="0" smtClean="0">
                          <a:effectLst/>
                          <a:latin typeface="Calibri" panose="020F0502020204030204" pitchFamily="34" charset="0"/>
                        </a:rPr>
                        <a:t>Bildungsmanager; anderes Managementpersonal in</a:t>
                      </a:r>
                    </a:p>
                    <a:p>
                      <a:pPr marL="0" marR="0">
                        <a:lnSpc>
                          <a:spcPct val="115000"/>
                        </a:lnSpc>
                        <a:spcBef>
                          <a:spcPts val="0"/>
                        </a:spcBef>
                        <a:spcAft>
                          <a:spcPts val="0"/>
                        </a:spcAft>
                      </a:pPr>
                      <a:r>
                        <a:rPr lang="de-DE" sz="1600" dirty="0" smtClean="0">
                          <a:effectLst/>
                          <a:latin typeface="Calibri" panose="020F0502020204030204" pitchFamily="34" charset="0"/>
                        </a:rPr>
                        <a:t>Erwachsenenbildungseinrichtungen; nicht</a:t>
                      </a:r>
                    </a:p>
                    <a:p>
                      <a:pPr marL="0" marR="0">
                        <a:lnSpc>
                          <a:spcPct val="115000"/>
                        </a:lnSpc>
                        <a:spcBef>
                          <a:spcPts val="0"/>
                        </a:spcBef>
                        <a:spcAft>
                          <a:spcPts val="0"/>
                        </a:spcAft>
                      </a:pPr>
                      <a:r>
                        <a:rPr lang="de-DE" sz="1600" dirty="0" smtClean="0">
                          <a:effectLst/>
                          <a:latin typeface="Calibri" panose="020F0502020204030204" pitchFamily="34" charset="0"/>
                        </a:rPr>
                        <a:t>unterrichtendes Verwaltungspersonal </a:t>
                      </a:r>
                    </a:p>
                  </a:txBody>
                  <a:tcPr marL="47315" marR="47315" marT="0" marB="0"/>
                </a:tc>
                <a:tc>
                  <a:txBody>
                    <a:bodyPr/>
                    <a:lstStyle/>
                    <a:p>
                      <a:pPr marL="0" marR="0" algn="ctr">
                        <a:lnSpc>
                          <a:spcPct val="115000"/>
                        </a:lnSpc>
                        <a:spcBef>
                          <a:spcPts val="0"/>
                        </a:spcBef>
                        <a:spcAft>
                          <a:spcPts val="0"/>
                        </a:spcAft>
                      </a:pPr>
                      <a:endParaRPr lang="en-GB" sz="1600" baseline="0" dirty="0" smtClean="0">
                        <a:effectLst/>
                        <a:latin typeface="Calibri" panose="020F0502020204030204" pitchFamily="34" charset="0"/>
                      </a:endParaRPr>
                    </a:p>
                    <a:p>
                      <a:pPr marL="0" marR="0" algn="ctr">
                        <a:lnSpc>
                          <a:spcPct val="115000"/>
                        </a:lnSpc>
                        <a:spcBef>
                          <a:spcPts val="0"/>
                        </a:spcBef>
                        <a:spcAft>
                          <a:spcPts val="0"/>
                        </a:spcAft>
                      </a:pPr>
                      <a:r>
                        <a:rPr lang="en-US" sz="1600" dirty="0" smtClean="0">
                          <a:effectLst/>
                          <a:latin typeface="Calibri" panose="020F0502020204030204" pitchFamily="34" charset="0"/>
                        </a:rPr>
                        <a:t>Management; </a:t>
                      </a:r>
                      <a:r>
                        <a:rPr lang="en-US" sz="1600" dirty="0" err="1" smtClean="0">
                          <a:effectLst/>
                          <a:latin typeface="Calibri" panose="020F0502020204030204" pitchFamily="34" charset="0"/>
                        </a:rPr>
                        <a:t>Wirtschaft</a:t>
                      </a:r>
                      <a:endParaRPr lang="en-US" sz="1600" dirty="0" smtClean="0">
                        <a:effectLst/>
                        <a:latin typeface="Calibri" panose="020F0502020204030204" pitchFamily="34" charset="0"/>
                      </a:endParaRPr>
                    </a:p>
                    <a:p>
                      <a:pPr marL="0" marR="0" algn="ctr">
                        <a:lnSpc>
                          <a:spcPct val="115000"/>
                        </a:lnSpc>
                        <a:spcBef>
                          <a:spcPts val="0"/>
                        </a:spcBef>
                        <a:spcAft>
                          <a:spcPts val="0"/>
                        </a:spcAft>
                      </a:pP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val="10000"/>
                  </a:ext>
                </a:extLst>
              </a:tr>
              <a:tr h="133009">
                <a:tc>
                  <a:txBody>
                    <a:bodyPr/>
                    <a:lstStyle/>
                    <a:p>
                      <a:pPr marL="0" marR="0">
                        <a:lnSpc>
                          <a:spcPct val="115000"/>
                        </a:lnSpc>
                        <a:spcBef>
                          <a:spcPts val="0"/>
                        </a:spcBef>
                        <a:spcAft>
                          <a:spcPts val="0"/>
                        </a:spcAft>
                      </a:pPr>
                      <a:r>
                        <a:rPr lang="en-US" sz="1600" b="1" i="0" kern="1200" dirty="0" smtClean="0">
                          <a:solidFill>
                            <a:schemeClr val="lt1"/>
                          </a:solidFill>
                          <a:effectLst/>
                          <a:latin typeface="Calibri" panose="020F0502020204030204" pitchFamily="34" charset="0"/>
                          <a:ea typeface="+mn-ea"/>
                          <a:cs typeface="+mn-cs"/>
                        </a:rPr>
                        <a:t>EQR-</a:t>
                      </a:r>
                      <a:r>
                        <a:rPr lang="en-US" sz="1600" b="1" i="0" kern="1200" dirty="0" err="1" smtClean="0">
                          <a:solidFill>
                            <a:schemeClr val="lt1"/>
                          </a:solidFill>
                          <a:effectLst/>
                          <a:latin typeface="Calibri" panose="020F0502020204030204" pitchFamily="34" charset="0"/>
                          <a:ea typeface="+mn-ea"/>
                          <a:cs typeface="+mn-cs"/>
                        </a:rPr>
                        <a:t>Niveau</a:t>
                      </a:r>
                      <a:endParaRPr lang="en-US" sz="1600" b="1"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17145" marR="0">
                        <a:lnSpc>
                          <a:spcPct val="115000"/>
                        </a:lnSpc>
                        <a:spcBef>
                          <a:spcPts val="0"/>
                        </a:spcBef>
                        <a:spcAft>
                          <a:spcPts val="0"/>
                        </a:spcAft>
                      </a:pPr>
                      <a:r>
                        <a:rPr lang="en-US" sz="1600" dirty="0" smtClean="0">
                          <a:effectLst/>
                          <a:latin typeface="Calibri" panose="020F0502020204030204" pitchFamily="34" charset="0"/>
                        </a:rPr>
                        <a:t>5</a:t>
                      </a:r>
                      <a:r>
                        <a:rPr lang="en-GB" sz="1600" dirty="0" smtClean="0">
                          <a:effectLst/>
                          <a:latin typeface="Calibri" panose="020F0502020204030204" pitchFamily="34" charset="0"/>
                        </a:rPr>
                        <a:t> </a:t>
                      </a:r>
                      <a:r>
                        <a:rPr lang="en-GB" sz="1600" dirty="0">
                          <a:effectLst/>
                          <a:latin typeface="Calibri" panose="020F0502020204030204" pitchFamily="34" charset="0"/>
                        </a:rPr>
                        <a:t>/ </a:t>
                      </a:r>
                      <a:r>
                        <a:rPr lang="en-US" sz="1600" dirty="0" smtClean="0">
                          <a:effectLst/>
                          <a:latin typeface="Calibri" panose="020F0502020204030204" pitchFamily="34" charset="0"/>
                        </a:rPr>
                        <a:t>6</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extLst>
                  <a:ext uri="{0D108BD9-81ED-4DB2-BD59-A6C34878D82A}">
                    <a16:rowId xmlns:a16="http://schemas.microsoft.com/office/drawing/2014/main" val="10001"/>
                  </a:ext>
                </a:extLst>
              </a:tr>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Lehr- und </a:t>
                      </a:r>
                      <a:r>
                        <a:rPr lang="en-GB" sz="1600" dirty="0" err="1" smtClean="0">
                          <a:effectLst/>
                          <a:latin typeface="Calibri" panose="020F0502020204030204" pitchFamily="34" charset="0"/>
                        </a:rPr>
                        <a:t>Lernmethoden</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a:effectLst/>
                          <a:latin typeface="Calibri" panose="020F0502020204030204" pitchFamily="34" charset="0"/>
                        </a:rPr>
                        <a:t>Online (</a:t>
                      </a:r>
                      <a:r>
                        <a:rPr lang="en-GB" sz="1600" u="sng" dirty="0">
                          <a:solidFill>
                            <a:schemeClr val="accent2">
                              <a:lumMod val="75000"/>
                            </a:schemeClr>
                          </a:solidFill>
                          <a:effectLst/>
                          <a:latin typeface="Calibri" panose="020F0502020204030204" pitchFamily="34" charset="0"/>
                          <a:hlinkClick r:id="rId2"/>
                        </a:rPr>
                        <a:t>www.uni-ecoaula.eu</a:t>
                      </a:r>
                      <a:r>
                        <a:rPr lang="en-GB" sz="1600" dirty="0">
                          <a:solidFill>
                            <a:schemeClr val="accent2">
                              <a:lumMod val="75000"/>
                            </a:schemeClr>
                          </a:solidFill>
                          <a:effectLst/>
                          <a:latin typeface="Calibri" panose="020F0502020204030204" pitchFamily="34" charset="0"/>
                        </a:rPr>
                        <a:t>); </a:t>
                      </a:r>
                      <a:r>
                        <a:rPr lang="en-GB" sz="1600" dirty="0">
                          <a:effectLst/>
                          <a:latin typeface="Calibri" panose="020F0502020204030204" pitchFamily="34" charset="0"/>
                        </a:rPr>
                        <a:t>Offline (CD); </a:t>
                      </a:r>
                      <a:r>
                        <a:rPr lang="en-GB" sz="1600" dirty="0" smtClean="0">
                          <a:effectLst/>
                          <a:latin typeface="Calibri" panose="020F0502020204030204" pitchFamily="34" charset="0"/>
                        </a:rPr>
                        <a:t>Text</a:t>
                      </a:r>
                    </a:p>
                    <a:p>
                      <a:pPr marL="0" marR="0">
                        <a:lnSpc>
                          <a:spcPct val="115000"/>
                        </a:lnSpc>
                        <a:spcBef>
                          <a:spcPts val="0"/>
                        </a:spcBef>
                        <a:spcAft>
                          <a:spcPts val="0"/>
                        </a:spcAft>
                      </a:pPr>
                      <a:endParaRPr lang="en-GB" sz="1600" dirty="0" smtClean="0">
                        <a:effectLst/>
                        <a:latin typeface="Calibri" panose="020F0502020204030204" pitchFamily="34" charset="0"/>
                      </a:endParaRPr>
                    </a:p>
                  </a:txBody>
                  <a:tcPr marL="47315" marR="47315" marT="0" marB="0"/>
                </a:tc>
                <a:extLst>
                  <a:ext uri="{0D108BD9-81ED-4DB2-BD59-A6C34878D82A}">
                    <a16:rowId xmlns:a16="http://schemas.microsoft.com/office/drawing/2014/main" val="10002"/>
                  </a:ext>
                </a:extLst>
              </a:tr>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Trainee </a:t>
                      </a:r>
                      <a:r>
                        <a:rPr lang="en-GB" sz="1600" dirty="0" err="1" smtClean="0">
                          <a:effectLst/>
                          <a:latin typeface="Calibri" panose="020F0502020204030204" pitchFamily="34" charset="0"/>
                        </a:rPr>
                        <a:t>Beurteilung</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en-GB" sz="1600" dirty="0" smtClean="0">
                          <a:effectLst/>
                          <a:latin typeface="Calibri" panose="020F0502020204030204" pitchFamily="34" charset="0"/>
                        </a:rPr>
                        <a:t>Online tests; </a:t>
                      </a:r>
                      <a:r>
                        <a:rPr lang="en-GB" sz="1600" dirty="0" err="1" smtClean="0">
                          <a:effectLst/>
                          <a:latin typeface="Calibri" panose="020F0502020204030204" pitchFamily="34" charset="0"/>
                        </a:rPr>
                        <a:t>Papierbasierte</a:t>
                      </a:r>
                      <a:r>
                        <a:rPr lang="en-GB" sz="1600" dirty="0" smtClean="0">
                          <a:effectLst/>
                          <a:latin typeface="Calibri" panose="020F0502020204030204" pitchFamily="34" charset="0"/>
                        </a:rPr>
                        <a:t> Tests</a:t>
                      </a:r>
                    </a:p>
                    <a:p>
                      <a:pPr marL="0" marR="0">
                        <a:lnSpc>
                          <a:spcPct val="115000"/>
                        </a:lnSpc>
                        <a:spcBef>
                          <a:spcPts val="0"/>
                        </a:spcBef>
                        <a:spcAft>
                          <a:spcPts val="0"/>
                        </a:spcAft>
                      </a:pPr>
                      <a:endParaRPr lang="en-GB" sz="1600" dirty="0" smtClean="0">
                        <a:effectLst/>
                        <a:latin typeface="Calibri" panose="020F0502020204030204" pitchFamily="34" charset="0"/>
                      </a:endParaRPr>
                    </a:p>
                  </a:txBody>
                  <a:tcPr marL="47315" marR="47315" marT="0" marB="0"/>
                </a:tc>
                <a:extLst>
                  <a:ext uri="{0D108BD9-81ED-4DB2-BD59-A6C34878D82A}">
                    <a16:rowId xmlns:a16="http://schemas.microsoft.com/office/drawing/2014/main" val="10003"/>
                  </a:ext>
                </a:extLst>
              </a:tr>
              <a:tr h="133009">
                <a:tc>
                  <a:txBody>
                    <a:bodyPr/>
                    <a:lstStyle/>
                    <a:p>
                      <a:pPr marL="0" marR="0">
                        <a:lnSpc>
                          <a:spcPct val="115000"/>
                        </a:lnSpc>
                        <a:spcBef>
                          <a:spcPts val="0"/>
                        </a:spcBef>
                        <a:spcAft>
                          <a:spcPts val="0"/>
                        </a:spcAft>
                      </a:pPr>
                      <a:r>
                        <a:rPr lang="en-GB" sz="1600" dirty="0" smtClean="0">
                          <a:effectLst/>
                          <a:latin typeface="Calibri" panose="020F0502020204030204" pitchFamily="34" charset="0"/>
                        </a:rPr>
                        <a:t>LOs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a:lnSpc>
                          <a:spcPct val="115000"/>
                        </a:lnSpc>
                        <a:spcBef>
                          <a:spcPts val="0"/>
                        </a:spcBef>
                        <a:spcAft>
                          <a:spcPts val="0"/>
                        </a:spcAft>
                      </a:pPr>
                      <a:r>
                        <a:rPr lang="de-DE" sz="1600" dirty="0" smtClean="0">
                          <a:effectLst/>
                          <a:latin typeface="Calibri" panose="020F0502020204030204" pitchFamily="34" charset="0"/>
                        </a:rPr>
                        <a:t>LO 9 Umweltbewusstsein: Recycling, Wiederverwendung und Abfallmanagement</a:t>
                      </a:r>
                    </a:p>
                    <a:p>
                      <a:pPr marL="0" marR="0">
                        <a:lnSpc>
                          <a:spcPct val="115000"/>
                        </a:lnSpc>
                        <a:spcBef>
                          <a:spcPts val="0"/>
                        </a:spcBef>
                        <a:spcAft>
                          <a:spcPts val="0"/>
                        </a:spcAft>
                      </a:pPr>
                      <a:r>
                        <a:rPr lang="de-DE" sz="1600" dirty="0" smtClean="0">
                          <a:effectLst/>
                          <a:latin typeface="Calibri" panose="020F0502020204030204" pitchFamily="34" charset="0"/>
                        </a:rPr>
                        <a:t>LO 10 Bewertung der Umweltrisiken in der </a:t>
                      </a:r>
                      <a:r>
                        <a:rPr lang="de-DE" sz="1600" dirty="0" smtClean="0">
                          <a:effectLst/>
                          <a:latin typeface="Calibri" panose="020F0502020204030204" pitchFamily="34" charset="0"/>
                        </a:rPr>
                        <a:t>Abfallwirtschaft</a:t>
                      </a:r>
                    </a:p>
                    <a:p>
                      <a:pPr marL="0" marR="0">
                        <a:lnSpc>
                          <a:spcPct val="115000"/>
                        </a:lnSpc>
                        <a:spcBef>
                          <a:spcPts val="0"/>
                        </a:spcBef>
                        <a:spcAft>
                          <a:spcPts val="0"/>
                        </a:spcAft>
                      </a:pPr>
                      <a:endParaRPr lang="de-DE" sz="1600" dirty="0" smtClean="0">
                        <a:effectLst/>
                        <a:latin typeface="Calibri" panose="020F0502020204030204" pitchFamily="34" charset="0"/>
                      </a:endParaRPr>
                    </a:p>
                  </a:txBody>
                  <a:tcPr marL="47315" marR="47315" marT="0" marB="0"/>
                </a:tc>
                <a:extLst>
                  <a:ext uri="{0D108BD9-81ED-4DB2-BD59-A6C34878D82A}">
                    <a16:rowId xmlns:a16="http://schemas.microsoft.com/office/drawing/2014/main" val="10004"/>
                  </a:ext>
                </a:extLst>
              </a:tr>
              <a:tr h="433150">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GB" sz="1600" dirty="0" err="1" smtClean="0">
                          <a:effectLst/>
                          <a:latin typeface="Calibri" panose="020F0502020204030204" pitchFamily="34" charset="0"/>
                        </a:rPr>
                        <a:t>Gewichtung</a:t>
                      </a:r>
                      <a:r>
                        <a:rPr lang="en-GB" sz="1600" dirty="0" smtClean="0">
                          <a:effectLst/>
                          <a:latin typeface="Calibri" panose="020F0502020204030204" pitchFamily="34" charset="0"/>
                        </a:rPr>
                        <a:t> der </a:t>
                      </a:r>
                      <a:r>
                        <a:rPr lang="en-GB" sz="1600" dirty="0" err="1" smtClean="0">
                          <a:effectLst/>
                          <a:latin typeface="Calibri" panose="020F0502020204030204" pitchFamily="34" charset="0"/>
                        </a:rPr>
                        <a:t>Beurteilung</a:t>
                      </a:r>
                      <a:r>
                        <a:rPr lang="en-GB" sz="1600" dirty="0" smtClean="0">
                          <a:effectLst/>
                          <a:latin typeface="Calibri" panose="020F0502020204030204" pitchFamily="34" charset="0"/>
                        </a:rPr>
                        <a:t> - ECVET-Credits</a:t>
                      </a:r>
                      <a:endParaRPr lang="en-US" sz="1600" dirty="0">
                        <a:effectLst/>
                        <a:latin typeface="Calibri" panose="020F0502020204030204" pitchFamily="34" charset="0"/>
                        <a:ea typeface="Calibri" panose="020F0502020204030204" pitchFamily="34" charset="0"/>
                        <a:cs typeface="Times New Roman" panose="02020603050405020304" pitchFamily="18" charset="0"/>
                      </a:endParaRPr>
                    </a:p>
                  </a:txBody>
                  <a:tcPr marL="47315" marR="47315" marT="0" marB="0"/>
                </a:tc>
                <a:tc>
                  <a:txBody>
                    <a:bodyPr/>
                    <a:lstStyle/>
                    <a:p>
                      <a:pPr marL="0" marR="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latin typeface="Calibri" panose="020F0502020204030204" pitchFamily="34" charset="0"/>
                          <a:cs typeface="Calibri" panose="020F0502020204030204" pitchFamily="34" charset="0"/>
                        </a:rPr>
                        <a:t>LO9 – 3 </a:t>
                      </a:r>
                      <a:r>
                        <a:rPr lang="en-GB" sz="1600" dirty="0" smtClean="0">
                          <a:effectLst/>
                          <a:latin typeface="Calibri" panose="020F0502020204030204" pitchFamily="34" charset="0"/>
                          <a:cs typeface="Calibri" panose="020F0502020204030204" pitchFamily="34" charset="0"/>
                        </a:rPr>
                        <a:t>ECVET Credits </a:t>
                      </a:r>
                      <a:r>
                        <a:rPr lang="de-DE" sz="1600" kern="1200" dirty="0" smtClean="0">
                          <a:solidFill>
                            <a:schemeClr val="dk1"/>
                          </a:solidFill>
                          <a:effectLst/>
                          <a:latin typeface="Calibri" panose="020F0502020204030204" pitchFamily="34" charset="0"/>
                          <a:ea typeface="+mn-ea"/>
                          <a:cs typeface="Calibri" panose="020F0502020204030204" pitchFamily="34" charset="0"/>
                        </a:rPr>
                        <a:t>Erworben und mit Zertifikat bewiesen</a:t>
                      </a:r>
                      <a:endParaRPr lang="en-US" sz="1600" dirty="0" smtClean="0">
                        <a:effectLst/>
                        <a:latin typeface="Calibri" panose="020F0502020204030204" pitchFamily="34" charset="0"/>
                        <a:cs typeface="Calibri" panose="020F0502020204030204" pitchFamily="34" charset="0"/>
                      </a:endParaRPr>
                    </a:p>
                    <a:p>
                      <a:pPr marL="0" marR="0" indent="0" algn="l" defTabSz="457200" rtl="0" eaLnBrk="1" fontAlgn="auto" latinLnBrk="0" hangingPunct="1">
                        <a:lnSpc>
                          <a:spcPct val="115000"/>
                        </a:lnSpc>
                        <a:spcBef>
                          <a:spcPts val="0"/>
                        </a:spcBef>
                        <a:spcAft>
                          <a:spcPts val="0"/>
                        </a:spcAft>
                        <a:buClrTx/>
                        <a:buSzTx/>
                        <a:buFontTx/>
                        <a:buNone/>
                        <a:tabLst/>
                        <a:defRPr/>
                      </a:pPr>
                      <a:r>
                        <a:rPr lang="en-US" sz="1600" dirty="0" smtClean="0">
                          <a:effectLst/>
                          <a:latin typeface="Calibri" panose="020F0502020204030204" pitchFamily="34" charset="0"/>
                        </a:rPr>
                        <a:t>LO10 – 2 </a:t>
                      </a:r>
                      <a:r>
                        <a:rPr lang="en-GB" sz="1600" dirty="0" smtClean="0">
                          <a:effectLst/>
                          <a:latin typeface="Calibri" panose="020F0502020204030204" pitchFamily="34" charset="0"/>
                          <a:cs typeface="Calibri" panose="020F0502020204030204" pitchFamily="34" charset="0"/>
                        </a:rPr>
                        <a:t>ECVET Credits </a:t>
                      </a:r>
                      <a:r>
                        <a:rPr lang="de-DE" sz="1600" kern="1200" dirty="0" smtClean="0">
                          <a:solidFill>
                            <a:schemeClr val="dk1"/>
                          </a:solidFill>
                          <a:effectLst/>
                          <a:latin typeface="Calibri" panose="020F0502020204030204" pitchFamily="34" charset="0"/>
                          <a:ea typeface="+mn-ea"/>
                          <a:cs typeface="Calibri" panose="020F0502020204030204" pitchFamily="34" charset="0"/>
                        </a:rPr>
                        <a:t>Erworben und mit Zertifikat bewiesen</a:t>
                      </a:r>
                    </a:p>
                  </a:txBody>
                  <a:tcPr marL="47315" marR="47315" marT="0" marB="0"/>
                </a:tc>
                <a:extLst>
                  <a:ext uri="{0D108BD9-81ED-4DB2-BD59-A6C34878D82A}">
                    <a16:rowId xmlns:a16="http://schemas.microsoft.com/office/drawing/2014/main" val="10005"/>
                  </a:ext>
                </a:extLst>
              </a:tr>
            </a:tbl>
          </a:graphicData>
        </a:graphic>
      </p:graphicFrame>
      <p:grpSp>
        <p:nvGrpSpPr>
          <p:cNvPr id="11" name="Group 10"/>
          <p:cNvGrpSpPr/>
          <p:nvPr/>
        </p:nvGrpSpPr>
        <p:grpSpPr>
          <a:xfrm>
            <a:off x="725725" y="128724"/>
            <a:ext cx="8275092" cy="580390"/>
            <a:chOff x="939800" y="128724"/>
            <a:chExt cx="8275092" cy="580390"/>
          </a:xfrm>
        </p:grpSpPr>
        <p:pic>
          <p:nvPicPr>
            <p:cNvPr id="12" name="Picture 11" descr="full logo hrdc [Final] EN"/>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3" name="Picture 12" descr="Logo 2"/>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4" name="Картина 1"/>
            <p:cNvPicPr/>
            <p:nvPr/>
          </p:nvPicPr>
          <p:blipFill rotWithShape="1">
            <a:blip r:embed="rId5"/>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23808681"/>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5571" y="6443017"/>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p:cNvSpPr>
            <a:spLocks noGrp="1"/>
          </p:cNvSpPr>
          <p:nvPr>
            <p:ph type="title"/>
          </p:nvPr>
        </p:nvSpPr>
        <p:spPr>
          <a:xfrm>
            <a:off x="525807" y="825567"/>
            <a:ext cx="8674928" cy="489457"/>
          </a:xfrm>
        </p:spPr>
        <p:txBody>
          <a:bodyPr>
            <a:noAutofit/>
          </a:bodyPr>
          <a:lstStyle/>
          <a:p>
            <a:pPr algn="ctr"/>
            <a:r>
              <a:rPr lang="de-DE" sz="1600" dirty="0">
                <a:solidFill>
                  <a:schemeClr val="accent2">
                    <a:lumMod val="75000"/>
                  </a:schemeClr>
                </a:solidFill>
                <a:latin typeface="Calibri" panose="020F0502020204030204" pitchFamily="34" charset="0"/>
              </a:rPr>
              <a:t>DAS MODULARE TRAININGS RAHMEN: KURZE INFORMATIONEN ÜBER LOs WISSEN TEIL</a:t>
            </a:r>
            <a:endParaRPr lang="en-US" sz="1600" dirty="0">
              <a:solidFill>
                <a:schemeClr val="accent2">
                  <a:lumMod val="75000"/>
                </a:schemeClr>
              </a:solidFill>
              <a:latin typeface="Calibri" panose="020F050202020403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503060807"/>
              </p:ext>
            </p:extLst>
          </p:nvPr>
        </p:nvGraphicFramePr>
        <p:xfrm>
          <a:off x="322606" y="1481670"/>
          <a:ext cx="9081329" cy="4854575"/>
        </p:xfrm>
        <a:graphic>
          <a:graphicData uri="http://schemas.openxmlformats.org/drawingml/2006/table">
            <a:tbl>
              <a:tblPr firstRow="1" firstCol="1" bandRow="1">
                <a:tableStyleId>{5C22544A-7EE6-4342-B048-85BDC9FD1C3A}</a:tableStyleId>
              </a:tblPr>
              <a:tblGrid>
                <a:gridCol w="1800727">
                  <a:extLst>
                    <a:ext uri="{9D8B030D-6E8A-4147-A177-3AD203B41FA5}">
                      <a16:colId xmlns:a16="http://schemas.microsoft.com/office/drawing/2014/main" val="20000"/>
                    </a:ext>
                  </a:extLst>
                </a:gridCol>
                <a:gridCol w="7280602">
                  <a:extLst>
                    <a:ext uri="{9D8B030D-6E8A-4147-A177-3AD203B41FA5}">
                      <a16:colId xmlns:a16="http://schemas.microsoft.com/office/drawing/2014/main" val="20001"/>
                    </a:ext>
                  </a:extLst>
                </a:gridCol>
              </a:tblGrid>
              <a:tr h="0">
                <a:tc>
                  <a:txBody>
                    <a:bodyPr/>
                    <a:lstStyle/>
                    <a:p>
                      <a:pPr marL="0" marR="0" algn="ctr">
                        <a:lnSpc>
                          <a:spcPct val="115000"/>
                        </a:lnSpc>
                        <a:spcBef>
                          <a:spcPts val="0"/>
                        </a:spcBef>
                        <a:spcAft>
                          <a:spcPts val="0"/>
                        </a:spcAft>
                      </a:pPr>
                      <a:r>
                        <a:rPr lang="en-US" sz="1400" dirty="0">
                          <a:effectLst/>
                          <a:latin typeface="Calibri" panose="020F0502020204030204" pitchFamily="34" charset="0"/>
                        </a:rPr>
                        <a:t>LOs</a:t>
                      </a:r>
                    </a:p>
                    <a:p>
                      <a:pPr marL="0" marR="0" algn="ctr">
                        <a:lnSpc>
                          <a:spcPct val="115000"/>
                        </a:lnSpc>
                        <a:spcBef>
                          <a:spcPts val="0"/>
                        </a:spcBef>
                        <a:spcAft>
                          <a:spcPts val="0"/>
                        </a:spcAft>
                      </a:pPr>
                      <a:r>
                        <a:rPr lang="en-US" sz="1400" dirty="0">
                          <a:effectLst/>
                          <a:latin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400" dirty="0" smtClean="0">
                          <a:effectLst/>
                          <a:latin typeface="Calibri" panose="020F0502020204030204" pitchFamily="34" charset="0"/>
                        </a:rPr>
                        <a:t>ZUSAMMENFASSUNG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0">
                <a:tc>
                  <a:txBody>
                    <a:bodyPr/>
                    <a:lstStyle/>
                    <a:p>
                      <a:pPr marL="0" marR="0">
                        <a:lnSpc>
                          <a:spcPct val="115000"/>
                        </a:lnSpc>
                        <a:spcBef>
                          <a:spcPts val="0"/>
                        </a:spcBef>
                        <a:spcAft>
                          <a:spcPts val="0"/>
                        </a:spcAft>
                      </a:pPr>
                      <a:r>
                        <a:rPr lang="de-DE" sz="1400" dirty="0" smtClean="0">
                          <a:effectLst/>
                          <a:latin typeface="Calibri" panose="020F0502020204030204" pitchFamily="34" charset="0"/>
                        </a:rPr>
                        <a:t>LO 9 Umweltbewusstsein: Recycling, Wiederverwendung und Abfallmanagement</a:t>
                      </a:r>
                    </a:p>
                  </a:txBody>
                  <a:tcPr marL="68580" marR="68580" marT="0" marB="0"/>
                </a:tc>
                <a:tc>
                  <a:txBody>
                    <a:bodyPr/>
                    <a:lstStyle/>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LO </a:t>
                      </a:r>
                      <a:r>
                        <a:rPr lang="de-DE" sz="1400" kern="1200" dirty="0" smtClean="0">
                          <a:solidFill>
                            <a:schemeClr val="dk1"/>
                          </a:solidFill>
                          <a:effectLst/>
                          <a:latin typeface="Calibri" panose="020F0502020204030204" pitchFamily="34" charset="0"/>
                          <a:ea typeface="+mn-ea"/>
                          <a:cs typeface="+mn-cs"/>
                        </a:rPr>
                        <a:t>9 wird auf die Vermeidung von Abfall konzentriert als eines der wichtigsten und weltweiten Probleme unserer Zeit und seiner Platzierung an der Spitze der Abfallhierarchie hinsichtlich der Fragen, die dringend gelöst werden müssen.</a:t>
                      </a:r>
                    </a:p>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Das Lernziel gibt grundlegende Informationen über Recycling und Wiederverwendung von Materialien in der Industrie als Quelle wirtschaftlichen Mehrwerts, seine wirtschaftlichen, ökologischen, sozialen und ökologischen Vorteile und seine Funktion als Mechanismus zur Erhöhung der Erwerbsbevölkerung.</a:t>
                      </a:r>
                    </a:p>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Abfallrecycling und die Instrumente für die Abfallrecyclingförderung im Licht der PRO Wellness-Strategie in EUROPA werden diskutiert.</a:t>
                      </a:r>
                    </a:p>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Besonderes Augenmerk wird auf die Auswirkungen von Recycling für Vermeidung von Abfall und ihren Beitrag zu Umweltschutz und Wirtschaftlichkeit gerichtet.</a:t>
                      </a:r>
                    </a:p>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Das Potenzial des Recycling, Energie und natürliche Ressourcen zu schonen und zur Verminderung der Umweltverschmutzung beizutragen, wird diskutiert.</a:t>
                      </a:r>
                    </a:p>
                    <a:p>
                      <a:pPr marL="285750" indent="-285750">
                        <a:lnSpc>
                          <a:spcPct val="114000"/>
                        </a:lnSpc>
                        <a:spcAft>
                          <a:spcPts val="0"/>
                        </a:spcAft>
                        <a:buFontTx/>
                        <a:buChar char="-"/>
                      </a:pPr>
                      <a:r>
                        <a:rPr lang="de-DE" sz="1400" kern="1200" dirty="0" smtClean="0">
                          <a:solidFill>
                            <a:schemeClr val="dk1"/>
                          </a:solidFill>
                          <a:effectLst/>
                          <a:latin typeface="Calibri" panose="020F0502020204030204" pitchFamily="34" charset="0"/>
                          <a:ea typeface="+mn-ea"/>
                          <a:cs typeface="+mn-cs"/>
                        </a:rPr>
                        <a:t>Das angebotene Lernmaterial stellt auch die Maßnahmen zur Verringerung von Produktionsabfällen dar, ebenso zur Wiederverwendung und zum Recycling und betont die aktive Position von Unternehmen hinsichtlich umweltgerechter Abfallproduktion sowie des Recyclings, der Wiederverwendung von Materialien und der Beurteilung von </a:t>
                      </a:r>
                      <a:r>
                        <a:rPr lang="de-DE" sz="1400" kern="1200" smtClean="0">
                          <a:solidFill>
                            <a:schemeClr val="dk1"/>
                          </a:solidFill>
                          <a:effectLst/>
                          <a:latin typeface="Calibri" panose="020F0502020204030204" pitchFamily="34" charset="0"/>
                          <a:ea typeface="+mn-ea"/>
                          <a:cs typeface="+mn-cs"/>
                        </a:rPr>
                        <a:t>Geschäftsrisiken.</a:t>
                      </a:r>
                    </a:p>
                    <a:p>
                      <a:pPr marL="0" indent="0">
                        <a:lnSpc>
                          <a:spcPct val="114000"/>
                        </a:lnSpc>
                        <a:spcAft>
                          <a:spcPts val="0"/>
                        </a:spcAft>
                        <a:buFontTx/>
                        <a:buNone/>
                      </a:pPr>
                      <a:endParaRPr lang="en-US" sz="1400" kern="1200" dirty="0">
                        <a:solidFill>
                          <a:schemeClr val="dk1"/>
                        </a:solidFill>
                        <a:effectLst/>
                        <a:latin typeface="Calibri" panose="020F0502020204030204" pitchFamily="34" charset="0"/>
                        <a:ea typeface="+mn-ea"/>
                        <a:cs typeface="+mn-cs"/>
                      </a:endParaRPr>
                    </a:p>
                  </a:txBody>
                  <a:tcPr marL="68580" marR="68580" marT="0" marB="0"/>
                </a:tc>
                <a:extLst>
                  <a:ext uri="{0D108BD9-81ED-4DB2-BD59-A6C34878D82A}">
                    <a16:rowId xmlns:a16="http://schemas.microsoft.com/office/drawing/2014/main" val="10001"/>
                  </a:ext>
                </a:extLst>
              </a:tr>
            </a:tbl>
          </a:graphicData>
        </a:graphic>
      </p:graphicFrame>
      <p:grpSp>
        <p:nvGrpSpPr>
          <p:cNvPr id="10" name="Group 9"/>
          <p:cNvGrpSpPr/>
          <p:nvPr/>
        </p:nvGrpSpPr>
        <p:grpSpPr>
          <a:xfrm>
            <a:off x="725725" y="98155"/>
            <a:ext cx="8275092" cy="580390"/>
            <a:chOff x="939800" y="128724"/>
            <a:chExt cx="8275092" cy="580390"/>
          </a:xfrm>
        </p:grpSpPr>
        <p:pic>
          <p:nvPicPr>
            <p:cNvPr id="11" name="Picture 10" descr="full logo hrdc [Final] 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2" name="Picture 11" descr="Logo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3" name="Картина 1"/>
            <p:cNvPicPr/>
            <p:nvPr/>
          </p:nvPicPr>
          <p:blipFill rotWithShape="1">
            <a:blip r:embed="rId4"/>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1214587821"/>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Rectangle 7"/>
          <p:cNvSpPr/>
          <p:nvPr/>
        </p:nvSpPr>
        <p:spPr>
          <a:xfrm>
            <a:off x="405571" y="6475968"/>
            <a:ext cx="8915400" cy="276999"/>
          </a:xfrm>
          <a:prstGeom prst="rect">
            <a:avLst/>
          </a:prstGeom>
        </p:spPr>
        <p:txBody>
          <a:bodyPr wrap="square">
            <a:spAutoFit/>
          </a:bodyPr>
          <a:lstStyle/>
          <a:p>
            <a:pPr>
              <a:tabLst>
                <a:tab pos="2971800" algn="ctr"/>
                <a:tab pos="5943600" algn="r"/>
              </a:tabLst>
            </a:pPr>
            <a:r>
              <a:rPr lang="en-US" sz="1200" dirty="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ECO-Center		</a:t>
            </a:r>
            <a:r>
              <a:rPr lang="en-US" sz="1200" dirty="0" smtClean="0">
                <a:solidFill>
                  <a:schemeClr val="accent2">
                    <a:lumMod val="75000"/>
                  </a:schemeClr>
                </a:solidFill>
                <a:latin typeface="Calibri" panose="020F0502020204030204" pitchFamily="34" charset="0"/>
                <a:ea typeface="Calibri" panose="020F0502020204030204" pitchFamily="34" charset="0"/>
                <a:cs typeface="Times New Roman" panose="02020603050405020304" pitchFamily="18" charset="0"/>
              </a:rPr>
              <a:t>	         2014-1-BG01-KA204-001645</a:t>
            </a:r>
            <a:endParaRPr lang="en-US" sz="1200" dirty="0">
              <a:solidFill>
                <a:schemeClr val="accent2">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itle 1"/>
          <p:cNvSpPr>
            <a:spLocks noGrp="1"/>
          </p:cNvSpPr>
          <p:nvPr>
            <p:ph type="title"/>
          </p:nvPr>
        </p:nvSpPr>
        <p:spPr>
          <a:xfrm>
            <a:off x="405571" y="994497"/>
            <a:ext cx="8674928" cy="489457"/>
          </a:xfrm>
        </p:spPr>
        <p:txBody>
          <a:bodyPr>
            <a:noAutofit/>
          </a:bodyPr>
          <a:lstStyle/>
          <a:p>
            <a:pPr algn="ctr"/>
            <a:r>
              <a:rPr lang="de-DE" sz="1600" dirty="0" smtClean="0">
                <a:solidFill>
                  <a:schemeClr val="accent2">
                    <a:lumMod val="75000"/>
                  </a:schemeClr>
                </a:solidFill>
                <a:latin typeface="Calibri" panose="020F0502020204030204" pitchFamily="34" charset="0"/>
              </a:rPr>
              <a:t>DAS MODULARE TRAININGS RAHMEN: KURZE INFORMATIONEN ÜBER LOs WISSEN </a:t>
            </a:r>
            <a:r>
              <a:rPr lang="de-DE" sz="1600" dirty="0">
                <a:solidFill>
                  <a:schemeClr val="accent2">
                    <a:lumMod val="75000"/>
                  </a:schemeClr>
                </a:solidFill>
                <a:latin typeface="Calibri" panose="020F0502020204030204" pitchFamily="34" charset="0"/>
              </a:rPr>
              <a:t>TEIL</a:t>
            </a:r>
            <a:endParaRPr lang="en-US" sz="1600" dirty="0">
              <a:solidFill>
                <a:schemeClr val="accent2">
                  <a:lumMod val="75000"/>
                </a:schemeClr>
              </a:solidFill>
              <a:latin typeface="Calibri" panose="020F0502020204030204"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4219024229"/>
              </p:ext>
            </p:extLst>
          </p:nvPr>
        </p:nvGraphicFramePr>
        <p:xfrm>
          <a:off x="508468" y="1595975"/>
          <a:ext cx="8709606" cy="4892866"/>
        </p:xfrm>
        <a:graphic>
          <a:graphicData uri="http://schemas.openxmlformats.org/drawingml/2006/table">
            <a:tbl>
              <a:tblPr firstRow="1" firstCol="1" bandRow="1">
                <a:tableStyleId>{5C22544A-7EE6-4342-B048-85BDC9FD1C3A}</a:tableStyleId>
              </a:tblPr>
              <a:tblGrid>
                <a:gridCol w="2568537">
                  <a:extLst>
                    <a:ext uri="{9D8B030D-6E8A-4147-A177-3AD203B41FA5}">
                      <a16:colId xmlns:a16="http://schemas.microsoft.com/office/drawing/2014/main" val="20000"/>
                    </a:ext>
                  </a:extLst>
                </a:gridCol>
                <a:gridCol w="6141069">
                  <a:extLst>
                    <a:ext uri="{9D8B030D-6E8A-4147-A177-3AD203B41FA5}">
                      <a16:colId xmlns:a16="http://schemas.microsoft.com/office/drawing/2014/main" val="20001"/>
                    </a:ext>
                  </a:extLst>
                </a:gridCol>
              </a:tblGrid>
              <a:tr h="0">
                <a:tc>
                  <a:txBody>
                    <a:bodyPr/>
                    <a:lstStyle/>
                    <a:p>
                      <a:pPr marL="0" marR="0" algn="ctr">
                        <a:lnSpc>
                          <a:spcPct val="115000"/>
                        </a:lnSpc>
                        <a:spcBef>
                          <a:spcPts val="0"/>
                        </a:spcBef>
                        <a:spcAft>
                          <a:spcPts val="0"/>
                        </a:spcAft>
                      </a:pPr>
                      <a:r>
                        <a:rPr lang="en-US" sz="1400" dirty="0">
                          <a:effectLst/>
                          <a:latin typeface="Calibri" panose="020F0502020204030204" pitchFamily="34" charset="0"/>
                        </a:rPr>
                        <a:t>LOs</a:t>
                      </a:r>
                    </a:p>
                    <a:p>
                      <a:pPr marL="0" marR="0" algn="ctr">
                        <a:lnSpc>
                          <a:spcPct val="115000"/>
                        </a:lnSpc>
                        <a:spcBef>
                          <a:spcPts val="0"/>
                        </a:spcBef>
                        <a:spcAft>
                          <a:spcPts val="0"/>
                        </a:spcAft>
                      </a:pPr>
                      <a:r>
                        <a:rPr lang="en-US" sz="1400" dirty="0">
                          <a:effectLst/>
                          <a:latin typeface="Calibri" panose="020F0502020204030204" pitchFamily="34" charset="0"/>
                        </a:rPr>
                        <a:t>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tc>
                  <a:txBody>
                    <a:bodyPr/>
                    <a:lstStyle/>
                    <a:p>
                      <a:pPr marL="0" marR="0" algn="ctr">
                        <a:lnSpc>
                          <a:spcPct val="115000"/>
                        </a:lnSpc>
                        <a:spcBef>
                          <a:spcPts val="0"/>
                        </a:spcBef>
                        <a:spcAft>
                          <a:spcPts val="0"/>
                        </a:spcAft>
                      </a:pPr>
                      <a:r>
                        <a:rPr lang="en-US" sz="1400" dirty="0" smtClean="0">
                          <a:effectLst/>
                          <a:latin typeface="Calibri" panose="020F0502020204030204" pitchFamily="34" charset="0"/>
                        </a:rPr>
                        <a:t>ZUSAMMENFASSUNG </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0"/>
                  </a:ext>
                </a:extLst>
              </a:tr>
              <a:tr h="0">
                <a:tc>
                  <a:txBody>
                    <a:bodyPr/>
                    <a:lstStyle/>
                    <a:p>
                      <a:pPr marL="0" marR="0">
                        <a:lnSpc>
                          <a:spcPct val="115000"/>
                        </a:lnSpc>
                        <a:spcBef>
                          <a:spcPts val="0"/>
                        </a:spcBef>
                        <a:spcAft>
                          <a:spcPts val="0"/>
                        </a:spcAft>
                      </a:pPr>
                      <a:r>
                        <a:rPr lang="de-DE" sz="1400" b="1" kern="1200" dirty="0" smtClean="0">
                          <a:solidFill>
                            <a:schemeClr val="lt1"/>
                          </a:solidFill>
                          <a:effectLst/>
                          <a:latin typeface="Calibri" panose="020F0502020204030204" pitchFamily="34" charset="0"/>
                          <a:ea typeface="+mn-ea"/>
                          <a:cs typeface="+mn-cs"/>
                        </a:rPr>
                        <a:t>LO 10 Bewertung der Umweltrisiken in der Abfallwirtschaft</a:t>
                      </a:r>
                      <a:endParaRPr lang="de-DE" sz="1400" b="1" kern="1200" dirty="0" smtClean="0">
                        <a:solidFill>
                          <a:schemeClr val="lt1"/>
                        </a:solidFill>
                        <a:effectLst/>
                        <a:latin typeface="Calibri" panose="020F0502020204030204" pitchFamily="34" charset="0"/>
                        <a:ea typeface="+mn-ea"/>
                        <a:cs typeface="+mn-cs"/>
                      </a:endParaRPr>
                    </a:p>
                  </a:txBody>
                  <a:tcPr marL="68580" marR="68580" marT="0" marB="0"/>
                </a:tc>
                <a:tc>
                  <a:txBody>
                    <a:bodyPr/>
                    <a:lstStyle/>
                    <a:p>
                      <a:pPr marL="285750" marR="0" indent="-285750" algn="just">
                        <a:lnSpc>
                          <a:spcPct val="115000"/>
                        </a:lnSpc>
                        <a:spcBef>
                          <a:spcPts val="0"/>
                        </a:spcBef>
                        <a:spcAft>
                          <a:spcPts val="0"/>
                        </a:spcAft>
                        <a:buFontTx/>
                        <a:buChar char="-"/>
                      </a:pP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LO </a:t>
                      </a: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10 gibt Informationen über die wichtigsten Anwendungen dieses Ansatzes, wie alle Quellen einer Gefährdung der Umwelt zu bewerten sind. Die Ansätze, wie ein komplettes Programm für feste Abfälle entworfen und implementiert werden kann, werden diskutiert.</a:t>
                      </a:r>
                    </a:p>
                    <a:p>
                      <a:pPr marL="285750" marR="0" indent="-285750" algn="just">
                        <a:lnSpc>
                          <a:spcPct val="115000"/>
                        </a:lnSpc>
                        <a:spcBef>
                          <a:spcPts val="0"/>
                        </a:spcBef>
                        <a:spcAft>
                          <a:spcPts val="0"/>
                        </a:spcAft>
                        <a:buFontTx/>
                        <a:buChar char="-"/>
                      </a:pP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Die Auswirkungen auf Unternehmen, die Industrieabfälle entsorgen und dabei das Abfallrecht verletzen, werden beurteilt mit Betonung auf Abfallwirtschaft / Recycling als Business-Management-Risiko sowie der Vorteile von Recycling (ökologischen, sozialen, wirtschaftlichen) und ihres Beitrags bei der Transformation von Abfällen in eine Ressource.</a:t>
                      </a:r>
                    </a:p>
                    <a:p>
                      <a:pPr marL="285750" marR="0" indent="-285750" algn="just">
                        <a:lnSpc>
                          <a:spcPct val="115000"/>
                        </a:lnSpc>
                        <a:spcBef>
                          <a:spcPts val="0"/>
                        </a:spcBef>
                        <a:spcAft>
                          <a:spcPts val="0"/>
                        </a:spcAft>
                        <a:buFontTx/>
                        <a:buChar char="-"/>
                      </a:pP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Das Lernmaterial konzentriert sich auch auf die grundlegenden Schritte bei der Entwicklung eines Umweltbildungsprogramms und das unterstützende politische Umfeld für die Umsetzung guter Abfallwirtschaftspraxis (SWM) auf lokaler Ebene.</a:t>
                      </a:r>
                    </a:p>
                    <a:p>
                      <a:pPr marL="285750" marR="0" indent="-285750" algn="just">
                        <a:lnSpc>
                          <a:spcPct val="115000"/>
                        </a:lnSpc>
                        <a:spcBef>
                          <a:spcPts val="0"/>
                        </a:spcBef>
                        <a:spcAft>
                          <a:spcPts val="0"/>
                        </a:spcAft>
                        <a:buFontTx/>
                        <a:buChar char="-"/>
                      </a:pPr>
                      <a:r>
                        <a:rPr lang="de-DE" sz="1400" dirty="0" smtClean="0">
                          <a:effectLst/>
                          <a:latin typeface="Calibri" panose="020F0502020204030204" pitchFamily="34" charset="0"/>
                          <a:ea typeface="Calibri" panose="020F0502020204030204" pitchFamily="34" charset="0"/>
                          <a:cs typeface="Times New Roman" panose="02020603050405020304" pitchFamily="18" charset="0"/>
                        </a:rPr>
                        <a:t>Es werden auch Informationen dazu geliefert, wie geeignete Technologien für die Sammlung und Entsorgung von festen Abfällen gefunden werden können. Schließlich werden einige Beispiele für Aktivitäten von Recyclingunternehmen gegeben.</a:t>
                      </a:r>
                    </a:p>
                    <a:p>
                      <a:pPr marL="0" marR="0" indent="0" algn="just">
                        <a:lnSpc>
                          <a:spcPct val="115000"/>
                        </a:lnSpc>
                        <a:spcBef>
                          <a:spcPts val="0"/>
                        </a:spcBef>
                        <a:spcAft>
                          <a:spcPts val="0"/>
                        </a:spcAft>
                        <a:buFontTx/>
                        <a:buNone/>
                      </a:pPr>
                      <a:endParaRPr lang="de-DE" sz="14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tc>
                <a:extLst>
                  <a:ext uri="{0D108BD9-81ED-4DB2-BD59-A6C34878D82A}">
                    <a16:rowId xmlns:a16="http://schemas.microsoft.com/office/drawing/2014/main" val="10001"/>
                  </a:ext>
                </a:extLst>
              </a:tr>
            </a:tbl>
          </a:graphicData>
        </a:graphic>
      </p:graphicFrame>
      <p:grpSp>
        <p:nvGrpSpPr>
          <p:cNvPr id="10" name="Group 9"/>
          <p:cNvGrpSpPr/>
          <p:nvPr/>
        </p:nvGrpSpPr>
        <p:grpSpPr>
          <a:xfrm>
            <a:off x="725725" y="140155"/>
            <a:ext cx="8275092" cy="580390"/>
            <a:chOff x="939800" y="128724"/>
            <a:chExt cx="8275092" cy="580390"/>
          </a:xfrm>
        </p:grpSpPr>
        <p:pic>
          <p:nvPicPr>
            <p:cNvPr id="11" name="Picture 10" descr="full logo hrdc [Final] EN"/>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39800" y="128724"/>
              <a:ext cx="1049655" cy="361951"/>
            </a:xfrm>
            <a:prstGeom prst="rect">
              <a:avLst/>
            </a:prstGeom>
            <a:noFill/>
            <a:ln>
              <a:noFill/>
            </a:ln>
          </p:spPr>
        </p:pic>
        <p:pic>
          <p:nvPicPr>
            <p:cNvPr id="12" name="Picture 11" descr="Logo 2"/>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541519" y="128724"/>
              <a:ext cx="715645" cy="580390"/>
            </a:xfrm>
            <a:prstGeom prst="rect">
              <a:avLst/>
            </a:prstGeom>
            <a:noFill/>
            <a:ln>
              <a:noFill/>
            </a:ln>
          </p:spPr>
        </p:pic>
        <p:pic>
          <p:nvPicPr>
            <p:cNvPr id="13" name="Картина 1"/>
            <p:cNvPicPr/>
            <p:nvPr/>
          </p:nvPicPr>
          <p:blipFill rotWithShape="1">
            <a:blip r:embed="rId4"/>
            <a:srcRect l="3812" t="68296" r="66963" b="24080"/>
            <a:stretch/>
          </p:blipFill>
          <p:spPr bwMode="auto">
            <a:xfrm>
              <a:off x="7532777" y="140155"/>
              <a:ext cx="1682115" cy="350520"/>
            </a:xfrm>
            <a:prstGeom prst="rect">
              <a:avLst/>
            </a:prstGeom>
            <a:ln>
              <a:noFill/>
            </a:ln>
            <a:extLst>
              <a:ext uri="{53640926-AAD7-44D8-BBD7-CCE9431645EC}">
                <a14:shadowObscured xmlns:a14="http://schemas.microsoft.com/office/drawing/2010/main"/>
              </a:ext>
            </a:extLst>
          </p:spPr>
        </p:pic>
      </p:grpSp>
    </p:spTree>
    <p:extLst>
      <p:ext uri="{BB962C8B-B14F-4D97-AF65-F5344CB8AC3E}">
        <p14:creationId xmlns:p14="http://schemas.microsoft.com/office/powerpoint/2010/main" val="3943198759"/>
      </p:ext>
    </p:extLst>
  </p:cSld>
  <p:clrMapOvr>
    <a:masterClrMapping/>
  </p:clrMapOvr>
  <p:timing>
    <p:tnLst>
      <p:par>
        <p:cTn id="1" dur="indefinite" restart="never" nodeType="tmRoot"/>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docProps/app.xml><?xml version="1.0" encoding="utf-8"?>
<Properties xmlns="http://schemas.openxmlformats.org/officeDocument/2006/extended-properties" xmlns:vt="http://schemas.openxmlformats.org/officeDocument/2006/docPropsVTypes">
  <Template>Facet</Template>
  <TotalTime>431</TotalTime>
  <Words>808</Words>
  <Application>Microsoft Office PowerPoint</Application>
  <PresentationFormat>Widescreen</PresentationFormat>
  <Paragraphs>101</Paragraphs>
  <Slides>6</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6</vt:i4>
      </vt:variant>
    </vt:vector>
  </HeadingPairs>
  <TitlesOfParts>
    <vt:vector size="12" baseType="lpstr">
      <vt:lpstr>Arial</vt:lpstr>
      <vt:lpstr>Calibri</vt:lpstr>
      <vt:lpstr>Times New Roman</vt:lpstr>
      <vt:lpstr>Trebuchet MS</vt:lpstr>
      <vt:lpstr>Wingdings 3</vt:lpstr>
      <vt:lpstr>Facet</vt:lpstr>
      <vt:lpstr>PowerPoint Presentation</vt:lpstr>
      <vt:lpstr>ZIELGRUPPEN </vt:lpstr>
      <vt:lpstr> </vt:lpstr>
      <vt:lpstr>DIE AUSBILDUNGSDATEN   </vt:lpstr>
      <vt:lpstr>DAS MODULARE TRAININGS RAHMEN: KURZE INFORMATIONEN ÜBER LOs WISSEN TEIL</vt:lpstr>
      <vt:lpstr>DAS MODULARE TRAININGS RAHMEN: KURZE INFORMATIONEN ÜBER LOs WISSEN TEIL</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Teddy</dc:creator>
  <cp:lastModifiedBy>T&amp;T</cp:lastModifiedBy>
  <cp:revision>38</cp:revision>
  <dcterms:created xsi:type="dcterms:W3CDTF">2016-09-12T12:29:01Z</dcterms:created>
  <dcterms:modified xsi:type="dcterms:W3CDTF">2016-10-30T18:59:52Z</dcterms:modified>
</cp:coreProperties>
</file>